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9" r:id="rId2"/>
    <p:sldMasterId id="2147483794" r:id="rId3"/>
  </p:sldMasterIdLst>
  <p:notesMasterIdLst>
    <p:notesMasterId r:id="rId26"/>
  </p:notesMasterIdLst>
  <p:sldIdLst>
    <p:sldId id="283" r:id="rId4"/>
    <p:sldId id="279" r:id="rId5"/>
    <p:sldId id="280" r:id="rId6"/>
    <p:sldId id="282" r:id="rId7"/>
    <p:sldId id="258" r:id="rId8"/>
    <p:sldId id="259" r:id="rId9"/>
    <p:sldId id="260" r:id="rId10"/>
    <p:sldId id="263" r:id="rId11"/>
    <p:sldId id="261" r:id="rId12"/>
    <p:sldId id="264" r:id="rId13"/>
    <p:sldId id="266" r:id="rId14"/>
    <p:sldId id="267" r:id="rId15"/>
    <p:sldId id="276" r:id="rId16"/>
    <p:sldId id="268" r:id="rId17"/>
    <p:sldId id="269" r:id="rId18"/>
    <p:sldId id="270" r:id="rId19"/>
    <p:sldId id="277" r:id="rId20"/>
    <p:sldId id="271" r:id="rId21"/>
    <p:sldId id="272" r:id="rId22"/>
    <p:sldId id="273" r:id="rId23"/>
    <p:sldId id="274"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Caterina Ciampi" initials="MCC" lastIdx="2" clrIdx="0">
    <p:extLst/>
  </p:cmAuthor>
  <p:cmAuthor id="2" name="Benoit Leroy" initials="BL" lastIdx="1" clrIdx="1">
    <p:extLst/>
  </p:cmAuthor>
  <p:cmAuthor id="3" name="Jessica Aguilera" initials="JA"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36858" autoAdjust="0"/>
  </p:normalViewPr>
  <p:slideViewPr>
    <p:cSldViewPr snapToGrid="0">
      <p:cViewPr varScale="1">
        <p:scale>
          <a:sx n="42" d="100"/>
          <a:sy n="42" d="100"/>
        </p:scale>
        <p:origin x="-2988"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t>Présentation et engagement </a:t>
          </a:r>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t>Évaluation</a:t>
          </a:r>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t>Élaboration du plan d'action</a:t>
          </a:r>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t>Mise en œuvre du plan d'action </a:t>
          </a:r>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t>Suivi personnalisé</a:t>
          </a:r>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t>Clôture du dossier</a:t>
          </a:r>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fr-FR"/>
        </a:p>
      </dgm:t>
    </dgm:pt>
    <dgm:pt modelId="{3A00E5D9-8002-44E5-8E5E-99892C9D3BB1}" type="pres">
      <dgm:prSet presAssocID="{BE27523B-14B8-4482-89CB-BE5680B4EE67}" presName="composite" presStyleCnt="0"/>
      <dgm:spPr/>
    </dgm:pt>
    <dgm:pt modelId="{7527C0C3-39E3-4C66-92FC-54D57F2363B2}" type="pres">
      <dgm:prSet presAssocID="{BE27523B-14B8-4482-89CB-BE5680B4EE67}" presName="LShape" presStyleLbl="alignNode1" presStyleIdx="0" presStyleCnt="11"/>
      <dgm:spPr/>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fr-FR"/>
        </a:p>
      </dgm:t>
    </dgm:pt>
    <dgm:pt modelId="{58F406AF-12EF-4660-B081-41C2D2659039}" type="pres">
      <dgm:prSet presAssocID="{BE27523B-14B8-4482-89CB-BE5680B4EE67}" presName="Triangle" presStyleLbl="alignNode1" presStyleIdx="1" presStyleCnt="11"/>
      <dgm:spPr/>
    </dgm:pt>
    <dgm:pt modelId="{BA3EDD48-A6B3-4C3F-8F31-C84A686CD8CD}" type="pres">
      <dgm:prSet presAssocID="{DCBEDAB1-CCD0-43A6-BDEE-CADAEAEBB2FF}" presName="sibTrans" presStyleCnt="0"/>
      <dgm:spPr/>
    </dgm:pt>
    <dgm:pt modelId="{FE53FBBC-0C8D-4369-88E2-4D5C7EBD6BA7}" type="pres">
      <dgm:prSet presAssocID="{DCBEDAB1-CCD0-43A6-BDEE-CADAEAEBB2FF}" presName="space" presStyleCnt="0"/>
      <dgm:spPr/>
    </dgm:pt>
    <dgm:pt modelId="{EF03FF97-BF49-4AAB-BDDE-22FFE75D4ED0}" type="pres">
      <dgm:prSet presAssocID="{CB24CF78-7E7F-49BE-B0BE-0232AC5792F7}" presName="composite" presStyleCnt="0"/>
      <dgm:spPr/>
    </dgm:pt>
    <dgm:pt modelId="{CFB79CED-B26C-4B26-B699-0BB086FD2EF9}" type="pres">
      <dgm:prSet presAssocID="{CB24CF78-7E7F-49BE-B0BE-0232AC5792F7}" presName="LShape" presStyleLbl="alignNode1" presStyleIdx="2" presStyleCnt="11"/>
      <dgm:spPr/>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fr-FR"/>
        </a:p>
      </dgm:t>
    </dgm:pt>
    <dgm:pt modelId="{1838C6DE-4D06-4CC4-B02A-DE5C9395FEAB}" type="pres">
      <dgm:prSet presAssocID="{CB24CF78-7E7F-49BE-B0BE-0232AC5792F7}" presName="Triangle" presStyleLbl="alignNode1" presStyleIdx="3" presStyleCnt="11"/>
      <dgm:spPr/>
    </dgm:pt>
    <dgm:pt modelId="{E6C0EDD2-EAA0-4A3D-9F94-5F43B1AA5333}" type="pres">
      <dgm:prSet presAssocID="{F62077DC-475B-40AC-9329-3B65C623BF03}" presName="sibTrans" presStyleCnt="0"/>
      <dgm:spPr/>
    </dgm:pt>
    <dgm:pt modelId="{669AE0AA-81E7-4D59-84AC-AF554CACC5F6}" type="pres">
      <dgm:prSet presAssocID="{F62077DC-475B-40AC-9329-3B65C623BF03}" presName="space" presStyleCnt="0"/>
      <dgm:spPr/>
    </dgm:pt>
    <dgm:pt modelId="{8A5EF662-5851-4D1A-8D78-4F57CE56FCEC}" type="pres">
      <dgm:prSet presAssocID="{272AA5D3-E40D-4170-A96C-0672ED0C7B57}" presName="composite" presStyleCnt="0"/>
      <dgm:spPr/>
    </dgm:pt>
    <dgm:pt modelId="{D970368F-9A6B-477B-A9A9-256605503F81}" type="pres">
      <dgm:prSet presAssocID="{272AA5D3-E40D-4170-A96C-0672ED0C7B57}" presName="LShape" presStyleLbl="alignNode1" presStyleIdx="4" presStyleCnt="11"/>
      <dgm:spPr/>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fr-FR"/>
        </a:p>
      </dgm:t>
    </dgm:pt>
    <dgm:pt modelId="{66F222C1-8977-474A-BDA3-36077D9D7421}" type="pres">
      <dgm:prSet presAssocID="{272AA5D3-E40D-4170-A96C-0672ED0C7B57}" presName="Triangle" presStyleLbl="alignNode1" presStyleIdx="5" presStyleCnt="11"/>
      <dgm:spPr/>
    </dgm:pt>
    <dgm:pt modelId="{6C57DE6A-A4A5-4954-A478-72117FDB5B7B}" type="pres">
      <dgm:prSet presAssocID="{507E3672-09B3-4BDD-A30E-6475F47935C3}" presName="sibTrans" presStyleCnt="0"/>
      <dgm:spPr/>
    </dgm:pt>
    <dgm:pt modelId="{F788FD1B-D958-46B7-AB23-2D025C6161A2}" type="pres">
      <dgm:prSet presAssocID="{507E3672-09B3-4BDD-A30E-6475F47935C3}" presName="space" presStyleCnt="0"/>
      <dgm:spPr/>
    </dgm:pt>
    <dgm:pt modelId="{60FD33DE-1A74-4DF3-B458-C7683782D072}" type="pres">
      <dgm:prSet presAssocID="{0AA87757-D0CC-4C32-BF09-4A95A5A46FCC}" presName="composite" presStyleCnt="0"/>
      <dgm:spPr/>
    </dgm:pt>
    <dgm:pt modelId="{CCC6F46F-D283-4BC6-A0C4-D0D84C819B00}" type="pres">
      <dgm:prSet presAssocID="{0AA87757-D0CC-4C32-BF09-4A95A5A46FCC}" presName="LShape" presStyleLbl="alignNode1" presStyleIdx="6" presStyleCnt="11"/>
      <dgm:spPr/>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fr-FR"/>
        </a:p>
      </dgm:t>
    </dgm:pt>
    <dgm:pt modelId="{F23E8A7F-EFB8-4539-8A4F-8380B9736C07}" type="pres">
      <dgm:prSet presAssocID="{0AA87757-D0CC-4C32-BF09-4A95A5A46FCC}" presName="Triangle" presStyleLbl="alignNode1" presStyleIdx="7" presStyleCnt="11"/>
      <dgm:spPr/>
    </dgm:pt>
    <dgm:pt modelId="{CE9337BA-C8AF-4814-BC8F-F69253C33A02}" type="pres">
      <dgm:prSet presAssocID="{04D58D4D-A2B4-45F3-94AD-4EA43A03799F}" presName="sibTrans" presStyleCnt="0"/>
      <dgm:spPr/>
    </dgm:pt>
    <dgm:pt modelId="{77002C99-10B8-489B-AEEF-6079E88346CB}" type="pres">
      <dgm:prSet presAssocID="{04D58D4D-A2B4-45F3-94AD-4EA43A03799F}" presName="space" presStyleCnt="0"/>
      <dgm:spPr/>
    </dgm:pt>
    <dgm:pt modelId="{BFCEFEC7-345B-4471-8760-23B3F8E96BC0}" type="pres">
      <dgm:prSet presAssocID="{FEB1256A-7381-4B0D-A282-B2A161BA46CD}" presName="composite" presStyleCnt="0"/>
      <dgm:spPr/>
    </dgm:pt>
    <dgm:pt modelId="{DF4C3DEC-E16E-4685-A310-C394CC3DD94C}" type="pres">
      <dgm:prSet presAssocID="{FEB1256A-7381-4B0D-A282-B2A161BA46CD}" presName="LShape" presStyleLbl="alignNode1" presStyleIdx="8" presStyleCnt="11"/>
      <dgm:spPr/>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fr-FR"/>
        </a:p>
      </dgm:t>
    </dgm:pt>
    <dgm:pt modelId="{19057FA2-A9D3-4BDC-9247-58F225C567D4}" type="pres">
      <dgm:prSet presAssocID="{FEB1256A-7381-4B0D-A282-B2A161BA46CD}" presName="Triangle" presStyleLbl="alignNode1" presStyleIdx="9" presStyleCnt="11"/>
      <dgm:spPr/>
    </dgm:pt>
    <dgm:pt modelId="{DABDD7C8-8D8C-4F68-8494-05748CD88DD9}" type="pres">
      <dgm:prSet presAssocID="{7646D114-90FA-4AA0-91CA-2993C2C9CA5D}" presName="sibTrans" presStyleCnt="0"/>
      <dgm:spPr/>
    </dgm:pt>
    <dgm:pt modelId="{C0155750-DF03-460D-BF8B-E229121C1E4C}" type="pres">
      <dgm:prSet presAssocID="{7646D114-90FA-4AA0-91CA-2993C2C9CA5D}" presName="space" presStyleCnt="0"/>
      <dgm:spPr/>
    </dgm:pt>
    <dgm:pt modelId="{4D13170C-FDD9-4E39-9392-E567C286D815}" type="pres">
      <dgm:prSet presAssocID="{F3D4AB47-4697-4E7B-9C3A-5541978B42C9}" presName="composite" presStyleCnt="0"/>
      <dgm:spPr/>
    </dgm:pt>
    <dgm:pt modelId="{D0CC8082-20E3-4213-9A4B-3D96E48ED2EE}" type="pres">
      <dgm:prSet presAssocID="{F3D4AB47-4697-4E7B-9C3A-5541978B42C9}" presName="LShape" presStyleLbl="alignNode1" presStyleIdx="10" presStyleCnt="11"/>
      <dgm:spPr/>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fr-FR"/>
        </a:p>
      </dgm:t>
    </dgm:pt>
  </dgm:ptLst>
  <dgm:cxnLst>
    <dgm:cxn modelId="{3C9D61CB-3E88-4522-B58A-6827B053BB99}" srcId="{68E47D4A-59F8-4320-BBA4-89D4FF874E5A}" destId="{0AA87757-D0CC-4C32-BF09-4A95A5A46FCC}" srcOrd="3" destOrd="0" parTransId="{AD23E7D0-B5C8-40B2-9E7A-F82D3B460271}" sibTransId="{04D58D4D-A2B4-45F3-94AD-4EA43A03799F}"/>
    <dgm:cxn modelId="{BC464235-38DD-4191-8520-7F152C3A6CFE}" type="presOf" srcId="{CB24CF78-7E7F-49BE-B0BE-0232AC5792F7}" destId="{1D4B9C42-21F4-4984-A09E-4634E1473075}" srcOrd="0" destOrd="0" presId="urn:microsoft.com/office/officeart/2009/3/layout/StepUpProcess"/>
    <dgm:cxn modelId="{C437077E-2499-4182-916A-84A024B5A995}" type="presOf" srcId="{FEB1256A-7381-4B0D-A282-B2A161BA46CD}" destId="{0F9F570F-352F-418C-A4D8-B04448F86B72}" srcOrd="0" destOrd="0" presId="urn:microsoft.com/office/officeart/2009/3/layout/StepUpProcess"/>
    <dgm:cxn modelId="{938D74E8-4253-4891-9357-9938E91295F2}" srcId="{68E47D4A-59F8-4320-BBA4-89D4FF874E5A}" destId="{CB24CF78-7E7F-49BE-B0BE-0232AC5792F7}" srcOrd="1" destOrd="0" parTransId="{FBDE9160-889D-446A-8C64-F274F449FCFF}" sibTransId="{F62077DC-475B-40AC-9329-3B65C623BF03}"/>
    <dgm:cxn modelId="{607E9F26-B447-4606-8819-BD5398768234}" type="presOf" srcId="{0AA87757-D0CC-4C32-BF09-4A95A5A46FCC}" destId="{43EC0BE3-7250-4F39-8E55-24C6217C5B02}" srcOrd="0" destOrd="0" presId="urn:microsoft.com/office/officeart/2009/3/layout/StepUpProcess"/>
    <dgm:cxn modelId="{EF1ECBDF-4E2B-40EB-BD5A-DFA7B02D6EBA}" type="presOf" srcId="{68E47D4A-59F8-4320-BBA4-89D4FF874E5A}" destId="{E9AB4464-B853-4228-8CA2-02AB9AEC575F}" srcOrd="0" destOrd="0" presId="urn:microsoft.com/office/officeart/2009/3/layout/StepUpProcess"/>
    <dgm:cxn modelId="{832C461B-FC7F-40F4-80B8-92EDE1DDC58B}" type="presOf" srcId="{272AA5D3-E40D-4170-A96C-0672ED0C7B57}" destId="{FFA0CFE3-26B5-4DF0-8E31-94941B4C83F8}" srcOrd="0" destOrd="0" presId="urn:microsoft.com/office/officeart/2009/3/layout/StepUpProcess"/>
    <dgm:cxn modelId="{AB6D0941-5060-4871-B7EE-FE04D10CCE74}" type="presOf" srcId="{F3D4AB47-4697-4E7B-9C3A-5541978B42C9}" destId="{E17392FA-AC94-4F7F-868C-6C511CAB06D2}" srcOrd="0" destOrd="0" presId="urn:microsoft.com/office/officeart/2009/3/layout/StepUpProcess"/>
    <dgm:cxn modelId="{E367BD6A-96C0-4CFC-99B3-6BEA50BB22A1}" type="presOf" srcId="{BE27523B-14B8-4482-89CB-BE5680B4EE67}" destId="{B14538EA-6461-44A9-951F-C36F0057DFE4}"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5FB1A969-1F23-4128-B7F7-F8CEC5913CD8}" srcId="{68E47D4A-59F8-4320-BBA4-89D4FF874E5A}" destId="{FEB1256A-7381-4B0D-A282-B2A161BA46CD}" srcOrd="4" destOrd="0" parTransId="{A1CDDC09-ECF2-4968-B60D-DDF9E9EEC648}" sibTransId="{7646D114-90FA-4AA0-91CA-2993C2C9CA5D}"/>
    <dgm:cxn modelId="{6692F1F8-AC88-4BAD-B97E-0D90337C9D20}" srcId="{68E47D4A-59F8-4320-BBA4-89D4FF874E5A}" destId="{F3D4AB47-4697-4E7B-9C3A-5541978B42C9}" srcOrd="5" destOrd="0" parTransId="{31495A8D-9742-4382-80E6-736802559F84}" sibTransId="{D3942ACD-2F75-4BBE-89B1-7CA6698DF0C1}"/>
    <dgm:cxn modelId="{C4672316-401E-4A03-A609-55FCC312E0C3}" srcId="{68E47D4A-59F8-4320-BBA4-89D4FF874E5A}" destId="{BE27523B-14B8-4482-89CB-BE5680B4EE67}" srcOrd="0" destOrd="0" parTransId="{5EF0F7D9-7DAC-4C01-A237-EB500F97524E}" sibTransId="{DCBEDAB1-CCD0-43A6-BDEE-CADAEAEBB2FF}"/>
    <dgm:cxn modelId="{4A8336B0-D6BE-48C9-B3C3-EA4D1C576D04}" type="presParOf" srcId="{E9AB4464-B853-4228-8CA2-02AB9AEC575F}" destId="{3A00E5D9-8002-44E5-8E5E-99892C9D3BB1}" srcOrd="0" destOrd="0" presId="urn:microsoft.com/office/officeart/2009/3/layout/StepUpProcess"/>
    <dgm:cxn modelId="{1515BE4B-B86D-4585-B79E-2AB752016360}" type="presParOf" srcId="{3A00E5D9-8002-44E5-8E5E-99892C9D3BB1}" destId="{7527C0C3-39E3-4C66-92FC-54D57F2363B2}" srcOrd="0" destOrd="0" presId="urn:microsoft.com/office/officeart/2009/3/layout/StepUpProcess"/>
    <dgm:cxn modelId="{1BA219FD-CF3A-4F0D-88E0-C7130592F6F2}" type="presParOf" srcId="{3A00E5D9-8002-44E5-8E5E-99892C9D3BB1}" destId="{B14538EA-6461-44A9-951F-C36F0057DFE4}" srcOrd="1" destOrd="0" presId="urn:microsoft.com/office/officeart/2009/3/layout/StepUpProcess"/>
    <dgm:cxn modelId="{4840D4CA-583D-4A3D-8FC9-3D0A4AAD021C}" type="presParOf" srcId="{3A00E5D9-8002-44E5-8E5E-99892C9D3BB1}" destId="{58F406AF-12EF-4660-B081-41C2D2659039}" srcOrd="2" destOrd="0" presId="urn:microsoft.com/office/officeart/2009/3/layout/StepUpProcess"/>
    <dgm:cxn modelId="{7C3D5AF3-6FB2-4BCB-A263-4EFDE35A7669}" type="presParOf" srcId="{E9AB4464-B853-4228-8CA2-02AB9AEC575F}" destId="{BA3EDD48-A6B3-4C3F-8F31-C84A686CD8CD}" srcOrd="1" destOrd="0" presId="urn:microsoft.com/office/officeart/2009/3/layout/StepUpProcess"/>
    <dgm:cxn modelId="{56D6BFC8-E9D8-4792-BBB4-A55FE57584AC}" type="presParOf" srcId="{BA3EDD48-A6B3-4C3F-8F31-C84A686CD8CD}" destId="{FE53FBBC-0C8D-4369-88E2-4D5C7EBD6BA7}" srcOrd="0" destOrd="0" presId="urn:microsoft.com/office/officeart/2009/3/layout/StepUpProcess"/>
    <dgm:cxn modelId="{78FCE008-1ABA-488F-9666-67E9F50C60AF}" type="presParOf" srcId="{E9AB4464-B853-4228-8CA2-02AB9AEC575F}" destId="{EF03FF97-BF49-4AAB-BDDE-22FFE75D4ED0}" srcOrd="2" destOrd="0" presId="urn:microsoft.com/office/officeart/2009/3/layout/StepUpProcess"/>
    <dgm:cxn modelId="{E0E7C40C-DF8A-48FE-8AD2-712906C8ED7C}" type="presParOf" srcId="{EF03FF97-BF49-4AAB-BDDE-22FFE75D4ED0}" destId="{CFB79CED-B26C-4B26-B699-0BB086FD2EF9}" srcOrd="0" destOrd="0" presId="urn:microsoft.com/office/officeart/2009/3/layout/StepUpProcess"/>
    <dgm:cxn modelId="{31BCCCF2-7423-4AEA-A4B4-003549701043}" type="presParOf" srcId="{EF03FF97-BF49-4AAB-BDDE-22FFE75D4ED0}" destId="{1D4B9C42-21F4-4984-A09E-4634E1473075}" srcOrd="1" destOrd="0" presId="urn:microsoft.com/office/officeart/2009/3/layout/StepUpProcess"/>
    <dgm:cxn modelId="{F2CFF3AD-C994-4976-B093-3762AA405025}" type="presParOf" srcId="{EF03FF97-BF49-4AAB-BDDE-22FFE75D4ED0}" destId="{1838C6DE-4D06-4CC4-B02A-DE5C9395FEAB}" srcOrd="2" destOrd="0" presId="urn:microsoft.com/office/officeart/2009/3/layout/StepUpProcess"/>
    <dgm:cxn modelId="{718FA699-95CE-496D-9B7A-7C6054E0DB21}" type="presParOf" srcId="{E9AB4464-B853-4228-8CA2-02AB9AEC575F}" destId="{E6C0EDD2-EAA0-4A3D-9F94-5F43B1AA5333}" srcOrd="3" destOrd="0" presId="urn:microsoft.com/office/officeart/2009/3/layout/StepUpProcess"/>
    <dgm:cxn modelId="{3815AF7E-2A5A-4A90-8F35-5BC3914A77AD}" type="presParOf" srcId="{E6C0EDD2-EAA0-4A3D-9F94-5F43B1AA5333}" destId="{669AE0AA-81E7-4D59-84AC-AF554CACC5F6}" srcOrd="0" destOrd="0" presId="urn:microsoft.com/office/officeart/2009/3/layout/StepUpProcess"/>
    <dgm:cxn modelId="{DE1051C8-CF88-49D4-AC50-AAE2F153C3C1}" type="presParOf" srcId="{E9AB4464-B853-4228-8CA2-02AB9AEC575F}" destId="{8A5EF662-5851-4D1A-8D78-4F57CE56FCEC}" srcOrd="4" destOrd="0" presId="urn:microsoft.com/office/officeart/2009/3/layout/StepUpProcess"/>
    <dgm:cxn modelId="{FE27FFB5-C6F4-463B-A5CB-095CBCBDEFA9}" type="presParOf" srcId="{8A5EF662-5851-4D1A-8D78-4F57CE56FCEC}" destId="{D970368F-9A6B-477B-A9A9-256605503F81}" srcOrd="0" destOrd="0" presId="urn:microsoft.com/office/officeart/2009/3/layout/StepUpProcess"/>
    <dgm:cxn modelId="{976EB254-9083-453E-B962-1F8589562AEF}" type="presParOf" srcId="{8A5EF662-5851-4D1A-8D78-4F57CE56FCEC}" destId="{FFA0CFE3-26B5-4DF0-8E31-94941B4C83F8}" srcOrd="1" destOrd="0" presId="urn:microsoft.com/office/officeart/2009/3/layout/StepUpProcess"/>
    <dgm:cxn modelId="{E98E4993-D4A5-499B-B6AD-5D14020B1381}" type="presParOf" srcId="{8A5EF662-5851-4D1A-8D78-4F57CE56FCEC}" destId="{66F222C1-8977-474A-BDA3-36077D9D7421}" srcOrd="2" destOrd="0" presId="urn:microsoft.com/office/officeart/2009/3/layout/StepUpProcess"/>
    <dgm:cxn modelId="{561DA55C-3585-4575-9210-53AD44358610}" type="presParOf" srcId="{E9AB4464-B853-4228-8CA2-02AB9AEC575F}" destId="{6C57DE6A-A4A5-4954-A478-72117FDB5B7B}" srcOrd="5" destOrd="0" presId="urn:microsoft.com/office/officeart/2009/3/layout/StepUpProcess"/>
    <dgm:cxn modelId="{AF23F308-B856-4C57-9BE9-6E434A717FD9}" type="presParOf" srcId="{6C57DE6A-A4A5-4954-A478-72117FDB5B7B}" destId="{F788FD1B-D958-46B7-AB23-2D025C6161A2}" srcOrd="0" destOrd="0" presId="urn:microsoft.com/office/officeart/2009/3/layout/StepUpProcess"/>
    <dgm:cxn modelId="{7CBEF993-7EF4-4775-B8E4-8ACB36EB9F60}" type="presParOf" srcId="{E9AB4464-B853-4228-8CA2-02AB9AEC575F}" destId="{60FD33DE-1A74-4DF3-B458-C7683782D072}" srcOrd="6" destOrd="0" presId="urn:microsoft.com/office/officeart/2009/3/layout/StepUpProcess"/>
    <dgm:cxn modelId="{357D1CE1-BDB3-4B6C-A08B-246A0DA5808E}" type="presParOf" srcId="{60FD33DE-1A74-4DF3-B458-C7683782D072}" destId="{CCC6F46F-D283-4BC6-A0C4-D0D84C819B00}" srcOrd="0" destOrd="0" presId="urn:microsoft.com/office/officeart/2009/3/layout/StepUpProcess"/>
    <dgm:cxn modelId="{4A0C23F8-04DD-433A-B1ED-2875584E0039}" type="presParOf" srcId="{60FD33DE-1A74-4DF3-B458-C7683782D072}" destId="{43EC0BE3-7250-4F39-8E55-24C6217C5B02}" srcOrd="1" destOrd="0" presId="urn:microsoft.com/office/officeart/2009/3/layout/StepUpProcess"/>
    <dgm:cxn modelId="{1CF3932E-51B9-45A9-898A-48BB2648608E}" type="presParOf" srcId="{60FD33DE-1A74-4DF3-B458-C7683782D072}" destId="{F23E8A7F-EFB8-4539-8A4F-8380B9736C07}" srcOrd="2" destOrd="0" presId="urn:microsoft.com/office/officeart/2009/3/layout/StepUpProcess"/>
    <dgm:cxn modelId="{D34E62EB-CF24-44B5-A6DE-16D627EC208D}" type="presParOf" srcId="{E9AB4464-B853-4228-8CA2-02AB9AEC575F}" destId="{CE9337BA-C8AF-4814-BC8F-F69253C33A02}" srcOrd="7" destOrd="0" presId="urn:microsoft.com/office/officeart/2009/3/layout/StepUpProcess"/>
    <dgm:cxn modelId="{FB88383C-FDC4-4EC1-AA48-569BA85A29D1}" type="presParOf" srcId="{CE9337BA-C8AF-4814-BC8F-F69253C33A02}" destId="{77002C99-10B8-489B-AEEF-6079E88346CB}" srcOrd="0" destOrd="0" presId="urn:microsoft.com/office/officeart/2009/3/layout/StepUpProcess"/>
    <dgm:cxn modelId="{D6D35C99-C09E-4BFE-B69C-787C842812F0}" type="presParOf" srcId="{E9AB4464-B853-4228-8CA2-02AB9AEC575F}" destId="{BFCEFEC7-345B-4471-8760-23B3F8E96BC0}" srcOrd="8" destOrd="0" presId="urn:microsoft.com/office/officeart/2009/3/layout/StepUpProcess"/>
    <dgm:cxn modelId="{A515BB94-7E43-4281-BA0C-B1334799D98F}" type="presParOf" srcId="{BFCEFEC7-345B-4471-8760-23B3F8E96BC0}" destId="{DF4C3DEC-E16E-4685-A310-C394CC3DD94C}" srcOrd="0" destOrd="0" presId="urn:microsoft.com/office/officeart/2009/3/layout/StepUpProcess"/>
    <dgm:cxn modelId="{D729619D-65C0-41FE-B15B-E346339DC21F}" type="presParOf" srcId="{BFCEFEC7-345B-4471-8760-23B3F8E96BC0}" destId="{0F9F570F-352F-418C-A4D8-B04448F86B72}" srcOrd="1" destOrd="0" presId="urn:microsoft.com/office/officeart/2009/3/layout/StepUpProcess"/>
    <dgm:cxn modelId="{7E3498B9-C13B-4164-A561-6E186282AE92}" type="presParOf" srcId="{BFCEFEC7-345B-4471-8760-23B3F8E96BC0}" destId="{19057FA2-A9D3-4BDC-9247-58F225C567D4}" srcOrd="2" destOrd="0" presId="urn:microsoft.com/office/officeart/2009/3/layout/StepUpProcess"/>
    <dgm:cxn modelId="{04AF2666-C3BB-4771-885F-0FE212C1091C}" type="presParOf" srcId="{E9AB4464-B853-4228-8CA2-02AB9AEC575F}" destId="{DABDD7C8-8D8C-4F68-8494-05748CD88DD9}" srcOrd="9" destOrd="0" presId="urn:microsoft.com/office/officeart/2009/3/layout/StepUpProcess"/>
    <dgm:cxn modelId="{2F1155A1-8456-49A0-9F1D-F903DE7E1C3E}" type="presParOf" srcId="{DABDD7C8-8D8C-4F68-8494-05748CD88DD9}" destId="{C0155750-DF03-460D-BF8B-E229121C1E4C}" srcOrd="0" destOrd="0" presId="urn:microsoft.com/office/officeart/2009/3/layout/StepUpProcess"/>
    <dgm:cxn modelId="{C8452560-13E4-48F6-83E9-17761A99A5BB}" type="presParOf" srcId="{E9AB4464-B853-4228-8CA2-02AB9AEC575F}" destId="{4D13170C-FDD9-4E39-9392-E567C286D815}" srcOrd="10" destOrd="0" presId="urn:microsoft.com/office/officeart/2009/3/layout/StepUpProcess"/>
    <dgm:cxn modelId="{B0F54B88-5746-40D4-92E3-FBE5FDD708AB}" type="presParOf" srcId="{4D13170C-FDD9-4E39-9392-E567C286D815}" destId="{D0CC8082-20E3-4213-9A4B-3D96E48ED2EE}" srcOrd="0" destOrd="0" presId="urn:microsoft.com/office/officeart/2009/3/layout/StepUpProcess"/>
    <dgm:cxn modelId="{B15A6D90-B555-4D18-975E-BCFB65AE6E4D}"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Présentation et engagement </a:t>
          </a:r>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3"/>
            <a:satOff val="6209"/>
            <a:lumOff val="-4314"/>
            <a:alphaOff val="0"/>
          </a:schemeClr>
        </a:solidFill>
        <a:ln w="15875" cap="flat" cmpd="sng" algn="ctr">
          <a:solidFill>
            <a:schemeClr val="accent5">
              <a:hueOff val="-619303"/>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Évaluation</a:t>
          </a:r>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Élaboration du plan d'action</a:t>
          </a:r>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8"/>
            <a:satOff val="15522"/>
            <a:lumOff val="-10784"/>
            <a:alphaOff val="0"/>
          </a:schemeClr>
        </a:solidFill>
        <a:ln w="15875" cap="flat" cmpd="sng" algn="ctr">
          <a:solidFill>
            <a:schemeClr val="accent5">
              <a:hueOff val="-1548258"/>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0"/>
            <a:satOff val="18626"/>
            <a:lumOff val="-12941"/>
            <a:alphaOff val="0"/>
          </a:schemeClr>
        </a:solidFill>
        <a:ln w="15875" cap="flat" cmpd="sng" algn="ctr">
          <a:solidFill>
            <a:schemeClr val="accent5">
              <a:hueOff val="-1857910"/>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Mise en œuvre du plan d'action </a:t>
          </a:r>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Suivi personnalisé</a:t>
          </a:r>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5"/>
            <a:satOff val="27940"/>
            <a:lumOff val="-19412"/>
            <a:alphaOff val="0"/>
          </a:schemeClr>
        </a:solidFill>
        <a:ln w="15875" cap="flat" cmpd="sng" algn="ctr">
          <a:solidFill>
            <a:schemeClr val="accent5">
              <a:hueOff val="-2786865"/>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7"/>
            <a:satOff val="31044"/>
            <a:lumOff val="-21569"/>
            <a:alphaOff val="0"/>
          </a:schemeClr>
        </a:solidFill>
        <a:ln w="15875" cap="flat" cmpd="sng" algn="ctr">
          <a:solidFill>
            <a:schemeClr val="accent5">
              <a:hueOff val="-3096517"/>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Clôture du dossier</a:t>
          </a:r>
        </a:p>
      </dsp:txBody>
      <dsp:txXfrm>
        <a:off x="8375165" y="478410"/>
        <a:ext cx="1343961" cy="1178061"/>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7/31/2017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dirty="0" smtClean="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extLst>
      <p:ext uri="{BB962C8B-B14F-4D97-AF65-F5344CB8AC3E}">
        <p14:creationId xmlns:p14="http://schemas.microsoft.com/office/powerpoint/2010/main" val="3617027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consentement éclairé permet à une survivante de contrôler le processus de gestion des cas. Rappelez-vous que nous avons indiqué lors des précédentes sessions que le fait de subir des violences prive une survivante de tout pouvoir, et notre rôle est de lui redonner du pouvoir de toutes les façons possibles. </a:t>
            </a:r>
            <a:endParaRPr lang="fr-FR" dirty="0"/>
          </a:p>
          <a:p>
            <a:endParaRPr lang="fr-FR" dirty="0"/>
          </a:p>
          <a:p>
            <a:r>
              <a:rPr lang="fr-FR" smtClean="0"/>
              <a:t>Lorsque nous omettons d'obtenir le consentement éclairé d'une survivante ou que nous l'obtenons de manière inadéquate, cela compromet les principes directeurs d'une approche axée sur les survivantes et met en péril notre relation avec la survivante. En obtenant le consentement éclairé, nous faisons preuve de respect envers la survivante, nous lui montrons que nous souhaitons adopter une approche collaborative et lui conférer des moyens d'action, et que nous comprenons la nécessité de lui rendre des comptes dans le cadre du processus de gestion du cas.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fr-FR"/>
          </a:p>
        </p:txBody>
      </p:sp>
    </p:spTree>
    <p:extLst>
      <p:ext uri="{BB962C8B-B14F-4D97-AF65-F5344CB8AC3E}">
        <p14:creationId xmlns:p14="http://schemas.microsoft.com/office/powerpoint/2010/main" val="1717325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devons impérativement obtenir le consentement éclairé AVANT que la survivante commence à bénéficier des services de gestion du cas, c'est-à-dire avant d'écouter son histoire ou de recueillir des informations. Nous devons obtenir le consentement éclairé d'une survivante dans le cadre de la gestion du cas continue normale, et dès lors que nous orientons la survivante vers des services. En termes simples, le consentement éclairé est un processus continu permettant de s'assurer que la survivante est pleinement d'accord avec l'ensemble du processus de gestion du cas et qu'elle le contrôle, et que nous ne partons pas du principe qu'elle sera d'accord sans le lui avoir expressément demandé.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fr-FR"/>
          </a:p>
        </p:txBody>
      </p:sp>
    </p:spTree>
    <p:extLst>
      <p:ext uri="{BB962C8B-B14F-4D97-AF65-F5344CB8AC3E}">
        <p14:creationId xmlns:p14="http://schemas.microsoft.com/office/powerpoint/2010/main" val="1990961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Après avoir souligné l'importance d'obtenir le consentement éclairé d'une survivante, parlons de la </a:t>
            </a:r>
            <a:r>
              <a:rPr lang="fr-FR" b="1" baseline="0" dirty="0"/>
              <a:t>FAÇON</a:t>
            </a:r>
            <a:r>
              <a:rPr lang="fr-FR" b="0" baseline="0" dirty="0"/>
              <a:t> de l'obtenir. Il existe cinq étapes pour obtenir le consentement : </a:t>
            </a:r>
          </a:p>
          <a:p>
            <a:pPr marL="457200" indent="-457200">
              <a:buClr>
                <a:schemeClr val="accent4">
                  <a:lumMod val="75000"/>
                </a:schemeClr>
              </a:buClr>
              <a:buFont typeface="+mj-lt"/>
              <a:buAutoNum type="arabicPeriod"/>
            </a:pPr>
            <a:r>
              <a:rPr lang="fr-FR" smtClean="0"/>
              <a:t>Expliquer le processus de gestion des cas</a:t>
            </a:r>
          </a:p>
          <a:p>
            <a:pPr marL="457200" indent="-457200">
              <a:buClr>
                <a:schemeClr val="accent4">
                  <a:lumMod val="75000"/>
                </a:schemeClr>
              </a:buClr>
              <a:buFont typeface="+mj-lt"/>
              <a:buAutoNum type="arabicPeriod"/>
            </a:pPr>
            <a:r>
              <a:rPr lang="fr-FR" smtClean="0"/>
              <a:t>Expliquer la notion de confidentialité </a:t>
            </a:r>
          </a:p>
          <a:p>
            <a:pPr marL="457200" indent="-457200">
              <a:buClr>
                <a:schemeClr val="accent4">
                  <a:lumMod val="75000"/>
                </a:schemeClr>
              </a:buClr>
              <a:buFont typeface="+mj-lt"/>
              <a:buAutoNum type="arabicPeriod"/>
            </a:pPr>
            <a:r>
              <a:rPr lang="fr-FR" smtClean="0"/>
              <a:t>Expliquer la notion d'informations personnelles des survivantes </a:t>
            </a:r>
          </a:p>
          <a:p>
            <a:pPr marL="457200" indent="-457200">
              <a:buClr>
                <a:schemeClr val="accent4">
                  <a:lumMod val="75000"/>
                </a:schemeClr>
              </a:buClr>
              <a:buFont typeface="+mj-lt"/>
              <a:buAutoNum type="arabicPeriod"/>
            </a:pPr>
            <a:r>
              <a:rPr lang="fr-FR" smtClean="0"/>
              <a:t>Expliquer ses droits à la survivante</a:t>
            </a:r>
          </a:p>
          <a:p>
            <a:pPr marL="457200" indent="-457200">
              <a:buClr>
                <a:schemeClr val="accent4">
                  <a:lumMod val="75000"/>
                </a:schemeClr>
              </a:buClr>
              <a:buFont typeface="+mj-lt"/>
              <a:buAutoNum type="arabicPeriod"/>
            </a:pPr>
            <a:r>
              <a:rPr lang="fr-FR" smtClean="0"/>
              <a:t>Demander à la survivante si elle a des questions et si elle souhaite continuer </a:t>
            </a:r>
          </a:p>
          <a:p>
            <a:pPr marL="0" indent="0">
              <a:buClr>
                <a:schemeClr val="accent4">
                  <a:lumMod val="75000"/>
                </a:schemeClr>
              </a:buClr>
              <a:buFont typeface="+mj-lt"/>
              <a:buNone/>
            </a:pPr>
            <a:endParaRPr lang="fr-FR" dirty="0"/>
          </a:p>
          <a:p>
            <a:pPr marL="0" indent="0">
              <a:buClr>
                <a:schemeClr val="accent4">
                  <a:lumMod val="75000"/>
                </a:schemeClr>
              </a:buClr>
              <a:buFont typeface="+mj-lt"/>
              <a:buNone/>
            </a:pPr>
            <a:r>
              <a:rPr lang="fr-FR" smtClean="0"/>
              <a:t>Nous allons nous intéresser de plus près à chacune de ces étapes. </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fr-FR"/>
          </a:p>
        </p:txBody>
      </p:sp>
    </p:spTree>
    <p:extLst>
      <p:ext uri="{BB962C8B-B14F-4D97-AF65-F5344CB8AC3E}">
        <p14:creationId xmlns:p14="http://schemas.microsoft.com/office/powerpoint/2010/main" val="936979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*Après avoir laissé suffisamment de temps aux groupes pour discuter, demandez-leur de rejoindre l'ensemble du groupe et de discuter de l'activité* </a:t>
            </a:r>
            <a:r>
              <a:rPr lang="fr-FR" smtClean="0"/>
              <a:t> Était-ce facile ? Difficile ? Qu'ont trouvé certains groupes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fr-FR"/>
          </a:p>
        </p:txBody>
      </p:sp>
    </p:spTree>
    <p:extLst>
      <p:ext uri="{BB962C8B-B14F-4D97-AF65-F5344CB8AC3E}">
        <p14:creationId xmlns:p14="http://schemas.microsoft.com/office/powerpoint/2010/main" val="2096367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Lorsque vous expliquerez la gestion du cas à la survivante, vous devrez vous assurer qu'elle connaît le rôle de l'intervenant. C'est parfois la meilleure manière d'expliquer la gestion des cas. En tant qu'intervenant, vous êtes là pour écouter l'histoire de la survivante et discuter de ce dont elle a besoin pour l'aider à se rétablir. Vous aiderez la personne à élaborer un plan pour répondre à ses besoins, l'orienterez vers les services appropriés et l'aiderez à accéder aux services. Enfin, vous serez présent(e) tout au long du processus de gestion du cas pour l'aider à se rétablir sur le plan émotionnel.  *Y a-t-il d'autres rôles importants qui ne figurent pas dans cette liste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14</a:t>
            </a:fld>
            <a:endParaRPr lang="fr-FR"/>
          </a:p>
        </p:txBody>
      </p:sp>
    </p:spTree>
    <p:extLst>
      <p:ext uri="{BB962C8B-B14F-4D97-AF65-F5344CB8AC3E}">
        <p14:creationId xmlns:p14="http://schemas.microsoft.com/office/powerpoint/2010/main" val="3726969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La seconde étape pour obtenir le consentement éclairé consiste à expliquer la notion de confidentialité et les exceptions à la règle de confidentialité. Expliquez à la survivante ce que nous voulons dire par confidentialité : « Il est important que vous sachiez que tout ce que vous me direz restera confidentiel.  Cela signifie que je ne le dirai à personne ou que je ne communiquerai aucune information sur votre cas sans votre permission. Il n'y a que quelques rares situations dans lesquelles il se peut que je doive en parler à quelqu'un sans votre permission.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algn="l"/>
            <a:r>
              <a:rPr lang="fr-FR" b="1" dirty="0"/>
              <a:t>*En expliquant la notion de confidentialité, il est important d'expliquer également les exceptions à la règle de confidentialité. Des exceptions peuvent exister lorsque les survivantes menacent de se faire du mal ou de blesser d'autres personnes, lorsque la situation implique des mineurs ou des survivantes handicapées (dans ce cas leurs aidants doivent être impliqués) ou lorsqu'il existe des politiques de signalement obligatoire. (Ces cas sont exposés plus en détail dans les modules sur le travail avec des adolescentes et des survivantes handicapées).* </a:t>
            </a:r>
          </a:p>
          <a:p>
            <a:pPr algn="l"/>
            <a:endParaRPr lang="fr-FR" baseline="0" dirty="0"/>
          </a:p>
          <a:p>
            <a:pPr algn="l"/>
            <a:r>
              <a:rPr lang="fr-FR" smtClean="0"/>
              <a:t> Lorsque vous présentez les exceptions à la règle, insistez sur le fait que les exceptions sont uniquement destinées à protéger la survivante ou les autres personnes, et que briser la règle de confidentialité ne signifie pas toujours que les autorités seront impliquées. Par ailleurs, expliquez à la survivante comment vous procèderez si vous devez briser la règle de la confidentialité : « Si vous me dites que vous prévoyez de vous faire du mal ou de blesser quelqu'un, je devrai en informer mon superviseur ou d'autres intervenants qui pourront m'aider à vous protéger.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algn="l"/>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15</a:t>
            </a:fld>
            <a:endParaRPr lang="fr-FR"/>
          </a:p>
        </p:txBody>
      </p:sp>
    </p:spTree>
    <p:extLst>
      <p:ext uri="{BB962C8B-B14F-4D97-AF65-F5344CB8AC3E}">
        <p14:creationId xmlns:p14="http://schemas.microsoft.com/office/powerpoint/2010/main" val="1001266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Une partie de la gestion des cas consiste à consigner et à stocker certaines des informations sur la survivante afin que l'intervenant puisse se souvenir des informations importantes concernant les différents cas. Ces informations doivent également être protégées. Expliquez à la survivante quelles sont les mesures de sécurité mises en place pour protéger ses informations : «</a:t>
            </a:r>
            <a:r>
              <a:rPr lang="fr-FR" sz="1200" dirty="0"/>
              <a:t> Nous avons également certains formulaires que vous devez remplir sur lesquels je noterai les informations que vous m'avez données. Ces formulaires ne seront transmis à personne, et je les utilise uniquement pour m'aider à me souvenir de choses concernant votre cas. Ces formulaires et votre dossier personnel sont conservés dans un endroit sécurisé et fermé à clé. »</a:t>
            </a:r>
            <a:r>
              <a:rPr lang="fr-FR"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Il est également important de s'assurer que la survivante accepte que vous notiez ces informations. </a:t>
            </a:r>
            <a:endParaRPr lang="fr-FR" dirty="0"/>
          </a:p>
          <a:p>
            <a:endParaRPr lang="fr-FR" dirty="0"/>
          </a:p>
          <a:p>
            <a:r>
              <a:rPr lang="fr-FR" smtClean="0"/>
              <a:t>La sécurité des données est cruciale et, bien qu'il ne soit pas nécessaire d'expliquer l'ensemble du processus à la survivante (à moins qu'elle ne vous le demande), il est essentiel pour nous d'en parler.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16</a:t>
            </a:fld>
            <a:endParaRPr lang="fr-FR"/>
          </a:p>
        </p:txBody>
      </p:sp>
    </p:spTree>
    <p:extLst>
      <p:ext uri="{BB962C8B-B14F-4D97-AF65-F5344CB8AC3E}">
        <p14:creationId xmlns:p14="http://schemas.microsoft.com/office/powerpoint/2010/main" val="221003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DIAPOSITIVE FACULTATIVE – Il se peut que vous vouliez l'inclure si vous n'incluez pas le module 20 sur la gestion des informations de VBG et la gestion des cas de VBG. </a:t>
            </a:r>
            <a:r>
              <a:rPr lang="fr-FR" b="1" dirty="0" smtClean="0"/>
              <a:t>Elle </a:t>
            </a:r>
            <a:r>
              <a:rPr lang="fr-FR" b="1" dirty="0"/>
              <a:t>ne concernera que les participants qui travaillent dans des organisations disposant de systèmes de gestion des cas bien établis, et consignent les informations fournies par les survivantes. </a:t>
            </a:r>
          </a:p>
          <a:p>
            <a:endParaRPr lang="fr-FR" dirty="0"/>
          </a:p>
          <a:p>
            <a:r>
              <a:rPr lang="fr-FR" dirty="0" smtClean="0"/>
              <a:t>Afin de pouvoir garantir aux survivantes que leurs informations seront protégées et resteront confidentielles, nous devons mettre en place de solides systèmes de gestion et de stockage des données. À ce stade, nous discuterons de certains des éléments clés de la protection des données et du stockage des documents. </a:t>
            </a:r>
          </a:p>
          <a:p>
            <a:endParaRPr lang="fr-FR" baseline="0" dirty="0"/>
          </a:p>
          <a:p>
            <a:pPr>
              <a:buFont typeface="Arial" charset="0"/>
              <a:buChar char="•"/>
            </a:pPr>
            <a:r>
              <a:rPr lang="fr-FR" dirty="0" smtClean="0"/>
              <a:t> Système de codage – Un système créant un code pour chaque cas doit être présent, qui sera utilisé sur les documents en lieu et place du nom de la survivante ou d'autres données d'identification. Les systèmes de codage varient d'un programme à l'autre, et peuvent être très simples si votre programme est petit et que vous traitez peu de cas. Lorsque vous avez un code, il doit être inscrit sur le formulaire de consentement avec les données d'identification de la survivante. Ensuite, SEUL le code doit être utilisé sur tous les autres documents. </a:t>
            </a:r>
            <a:endParaRPr lang="fr-FR" dirty="0"/>
          </a:p>
          <a:p>
            <a:pPr>
              <a:buFont typeface="Arial" charset="0"/>
              <a:buChar char="•"/>
            </a:pPr>
            <a:r>
              <a:rPr lang="fr-FR" dirty="0" smtClean="0"/>
              <a:t> Formulaires de consentement et autres pièces du dossier séparés – Puisque le formulaire de consentement contient les données d'identification de la survivante, il doit être séparé du reste du dossier personnel. Le dossier personnel général doit être identifié UNIQUEMENT à l'aide du code. </a:t>
            </a:r>
            <a:endParaRPr lang="fr-FR" dirty="0"/>
          </a:p>
          <a:p>
            <a:pPr>
              <a:buFont typeface="Arial" charset="0"/>
              <a:buChar char="•"/>
            </a:pPr>
            <a:r>
              <a:rPr lang="fr-FR" dirty="0" smtClean="0"/>
              <a:t> Protéger les documents – Conservez les dossiers personnels dans des armoires fermées à clé, avec un nombre limité de clés, et confiez la responsabilité de ces clés à certaines personnes. Si ces documents sont stockés électroniquement, assurez-vous qu'ils sont protégés par mot de passe. </a:t>
            </a:r>
            <a:endParaRPr lang="fr-FR" dirty="0"/>
          </a:p>
          <a:p>
            <a:pPr>
              <a:buFont typeface="Arial" charset="0"/>
              <a:buChar char="•"/>
            </a:pPr>
            <a:r>
              <a:rPr lang="fr-FR" dirty="0" smtClean="0"/>
              <a:t> Définir qui a accès à quels documents et à quelle fin – L'intervenant devra évidemment avoir accès aux dossiers personnels et il connaîtra également les données d'identification de la survivante. Les superviseurs devront également avoir accès aux dossiers personnels à des fins d'examen, mais il ne sera pas nécessaire qu'ils voient les formulaires de consentement ou qu'ils connaissent les données d'identification. Si quelqu'un d'autre accède aux dossiers, le but doit être clair, justifié et documenté. </a:t>
            </a:r>
            <a:endParaRPr lang="fr-FR" dirty="0"/>
          </a:p>
          <a:p>
            <a:pPr>
              <a:buFont typeface="Arial" charset="0"/>
              <a:buChar char="•"/>
            </a:pPr>
            <a:r>
              <a:rPr lang="fr-FR" dirty="0" smtClean="0"/>
              <a:t> Élaborer un plan de protection et de destruction des documents en cas de faille de sécurité – Si vous travaillez dans un secteur où il peut y avoir des conflits ou si vous devez déménager pour une raison quelconque, vous devez mettre en place un plan pour assurer la protection des dossiers personnels le cas échéant. Par exemple, vous pouvez les mettre dans un sachet plastique et les enterrer ou éventuellement les détruire si c'est la seule option. </a:t>
            </a:r>
            <a:endParaRPr lang="fr-FR" dirty="0"/>
          </a:p>
          <a:p>
            <a:pPr>
              <a:buFont typeface="Arial" charset="0"/>
              <a:buChar char="•"/>
            </a:pPr>
            <a:r>
              <a:rPr lang="fr-FR" dirty="0" smtClean="0"/>
              <a:t> Éviter d'envoyer les documents par e-mail si possible</a:t>
            </a:r>
          </a:p>
          <a:p>
            <a:endParaRPr lang="fr-FR" baseline="0" dirty="0"/>
          </a:p>
          <a:p>
            <a:r>
              <a:rPr lang="fr-FR" dirty="0" smtClean="0"/>
              <a:t>Voici un bref aperçu des pratiques en matière de stockage et de protection des données. Vous trouverez de plus amples informations dans le Système de gestion des informations sur les </a:t>
            </a:r>
            <a:r>
              <a:rPr lang="fr-FR" dirty="0" err="1" smtClean="0"/>
              <a:t>VBG</a:t>
            </a:r>
            <a:r>
              <a:rPr lang="fr-FR" dirty="0" smtClean="0"/>
              <a:t> (</a:t>
            </a:r>
            <a:r>
              <a:rPr lang="fr-FR" dirty="0" err="1" smtClean="0"/>
              <a:t>GBV</a:t>
            </a:r>
            <a:r>
              <a:rPr lang="fr-FR" dirty="0" smtClean="0"/>
              <a:t> Information Management System) (</a:t>
            </a:r>
            <a:r>
              <a:rPr lang="fr-FR" dirty="0" err="1" smtClean="0"/>
              <a:t>GBVIMS</a:t>
            </a:r>
            <a:r>
              <a:rPr lang="fr-FR" dirty="0" smtClean="0"/>
              <a:t>), système multi-agence utilisé pour stocker, analyser et partager des données, disponible sur gbvims.org ou en discutant avec votre superviseur. Si votre programme utilise le </a:t>
            </a:r>
            <a:r>
              <a:rPr lang="fr-FR" dirty="0" err="1" smtClean="0"/>
              <a:t>GBVIMS</a:t>
            </a:r>
            <a:r>
              <a:rPr lang="fr-FR" dirty="0" smtClean="0"/>
              <a:t> (ou s'il est prévu qu'il l'utilise à l'avenir), vous devrez suivre une autre formation.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17</a:t>
            </a:fld>
            <a:endParaRPr lang="fr-FR"/>
          </a:p>
        </p:txBody>
      </p:sp>
    </p:spTree>
    <p:extLst>
      <p:ext uri="{BB962C8B-B14F-4D97-AF65-F5344CB8AC3E}">
        <p14:creationId xmlns:p14="http://schemas.microsoft.com/office/powerpoint/2010/main" val="305386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Veuillez lire le scénario puis, en petits groupes, discutez de vos réactions face à cette situation. Réfléchissez avec votre groupe pour déterminer quels sont les droits de la survivante qui ont été « violés » dans ce scénario. </a:t>
            </a:r>
            <a:r>
              <a:rPr lang="fr-FR" dirty="0" err="1" smtClean="0"/>
              <a:t>Notez-les</a:t>
            </a:r>
            <a:r>
              <a:rPr lang="fr-FR" dirty="0" smtClean="0"/>
              <a:t> et préparez-vous à les exposer à l'ensemble du groupe.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*Si vous avez la possibilité de noter les droits sur un tableau, faites-le. Vous pourrez alors comparer les droits exposés par les groupes aux recommandations figurant sur la diapositive suivante*</a:t>
            </a:r>
            <a:endParaRPr lang="fr-FR" b="1"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18</a:t>
            </a:fld>
            <a:endParaRPr lang="fr-FR"/>
          </a:p>
        </p:txBody>
      </p:sp>
    </p:spTree>
    <p:extLst>
      <p:ext uri="{BB962C8B-B14F-4D97-AF65-F5344CB8AC3E}">
        <p14:creationId xmlns:p14="http://schemas.microsoft.com/office/powerpoint/2010/main" val="9356248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accent4">
                  <a:lumMod val="75000"/>
                </a:schemeClr>
              </a:buClr>
              <a:buSzTx/>
              <a:buFont typeface="Wingdings" panose="05000000000000000000" pitchFamily="2" charset="2"/>
              <a:buNone/>
              <a:tabLst/>
              <a:defRPr/>
            </a:pPr>
            <a:r>
              <a:rPr lang="fr-FR" dirty="0" smtClean="0"/>
              <a:t>En obtenant le consentement éclairé, nous ne devons pas oublier d'informer la survivante de ses droits en tant que survivante bénéficiant de services. Il y a un déséquilibre des pouvoirs inhérent à la gestion des cas. Nous devons essayer de parvenir à l'équilibre des pouvoirs dans le cadre de notre travail et en faisant valoir les droits de la survivante. Informez la survivante qu'elle a :</a:t>
            </a:r>
            <a:endParaRPr lang="fr-FR" dirty="0"/>
          </a:p>
          <a:p>
            <a:pPr lvl="0">
              <a:buClr>
                <a:schemeClr val="accent4">
                  <a:lumMod val="75000"/>
                </a:schemeClr>
              </a:buClr>
              <a:buFont typeface="Wingdings" panose="05000000000000000000" pitchFamily="2" charset="2"/>
              <a:buNone/>
            </a:pPr>
            <a:endParaRPr lang="fr-FR" dirty="0"/>
          </a:p>
          <a:p>
            <a:pPr lvl="0">
              <a:buClr>
                <a:schemeClr val="accent4">
                  <a:lumMod val="75000"/>
                </a:schemeClr>
              </a:buClr>
              <a:buFont typeface="Wingdings" panose="05000000000000000000" pitchFamily="2" charset="2"/>
              <a:buNone/>
            </a:pPr>
            <a:r>
              <a:rPr lang="fr-FR" dirty="0" smtClean="0"/>
              <a:t>Le droit de demander que son histoire, en toute ou partie, ne figure dans aucun formulaire du dossier.   </a:t>
            </a:r>
          </a:p>
          <a:p>
            <a:pPr lvl="0">
              <a:buClr>
                <a:schemeClr val="accent4">
                  <a:lumMod val="75000"/>
                </a:schemeClr>
              </a:buClr>
              <a:buFont typeface="Wingdings" panose="05000000000000000000" pitchFamily="2" charset="2"/>
              <a:buNone/>
            </a:pPr>
            <a:r>
              <a:rPr lang="fr-FR" dirty="0" smtClean="0"/>
              <a:t>Le droit de refuser de répondre à toute question.      </a:t>
            </a:r>
          </a:p>
          <a:p>
            <a:pPr lvl="0">
              <a:buClr>
                <a:schemeClr val="accent4">
                  <a:lumMod val="75000"/>
                </a:schemeClr>
              </a:buClr>
              <a:buFont typeface="Wingdings" panose="05000000000000000000" pitchFamily="2" charset="2"/>
              <a:buNone/>
            </a:pPr>
            <a:r>
              <a:rPr lang="fr-FR" dirty="0" smtClean="0"/>
              <a:t>Le droit de dire au formateur qu'elle a besoin de faire une pause ou de ralentir.  </a:t>
            </a:r>
          </a:p>
          <a:p>
            <a:pPr lvl="0">
              <a:buClr>
                <a:schemeClr val="accent4">
                  <a:lumMod val="75000"/>
                </a:schemeClr>
              </a:buClr>
              <a:buFont typeface="Wingdings" panose="05000000000000000000" pitchFamily="2" charset="2"/>
              <a:buNone/>
            </a:pPr>
            <a:r>
              <a:rPr lang="fr-FR" dirty="0" smtClean="0"/>
              <a:t>Le droit de poser toute question ou demander des explications à tout moment.</a:t>
            </a:r>
          </a:p>
          <a:p>
            <a:pPr lvl="0">
              <a:buClr>
                <a:schemeClr val="accent4">
                  <a:lumMod val="75000"/>
                </a:schemeClr>
              </a:buClr>
              <a:buFont typeface="Wingdings" panose="05000000000000000000" pitchFamily="2" charset="2"/>
              <a:buNone/>
            </a:pPr>
            <a:r>
              <a:rPr lang="fr-FR" dirty="0" smtClean="0"/>
              <a:t>Le droit de demander qu'un autre intervenant s'occupe de son cas.   </a:t>
            </a:r>
          </a:p>
          <a:p>
            <a:pPr lvl="0">
              <a:buClr>
                <a:schemeClr val="accent4">
                  <a:lumMod val="75000"/>
                </a:schemeClr>
              </a:buClr>
              <a:buFont typeface="Wingdings" panose="05000000000000000000" pitchFamily="2" charset="2"/>
              <a:buNone/>
            </a:pPr>
            <a:r>
              <a:rPr lang="fr-FR" dirty="0" smtClean="0"/>
              <a:t>Le droit de refuser d'être orientée vers d'autres services, sans que cela influe sur notre volonté de continuer à travailler avec elle.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19</a:t>
            </a:fld>
            <a:endParaRPr lang="fr-FR"/>
          </a:p>
        </p:txBody>
      </p:sp>
    </p:spTree>
    <p:extLst>
      <p:ext uri="{BB962C8B-B14F-4D97-AF65-F5344CB8AC3E}">
        <p14:creationId xmlns:p14="http://schemas.microsoft.com/office/powerpoint/2010/main" val="213785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FR" b="1" dirty="0"/>
              <a:t>Remarque :  Il s'agit d'une diapositive de couverture. Elle ne fait pas partie des diapositives numérotées dans le Guide </a:t>
            </a:r>
            <a:r>
              <a:rPr lang="fr-FR" b="1" dirty="0" smtClean="0"/>
              <a:t>du formateur.  </a:t>
            </a:r>
            <a:endParaRPr lang="fr-FR" b="1" dirty="0"/>
          </a:p>
          <a:p>
            <a:pPr marL="0" marR="0" indent="0" algn="l" defTabSz="914400" rtl="0" eaLnBrk="1" fontAlgn="base" latinLnBrk="0" hangingPunct="1">
              <a:lnSpc>
                <a:spcPct val="100000"/>
              </a:lnSpc>
              <a:spcBef>
                <a:spcPct val="0"/>
              </a:spcBef>
              <a:spcAft>
                <a:spcPct val="0"/>
              </a:spcAft>
              <a:buClrTx/>
              <a:buSzTx/>
              <a:buFontTx/>
              <a:buNone/>
              <a:tabLst/>
              <a:defRPr/>
            </a:pPr>
            <a:endParaRPr lang="fr-FR" dirty="0"/>
          </a:p>
          <a:p>
            <a:r>
              <a:rPr lang="fr-FR" sz="1200" b="1" kern="1200" dirty="0">
                <a:solidFill>
                  <a:schemeClr val="tx1"/>
                </a:solidFill>
                <a:effectLst/>
                <a:latin typeface="+mn-lt"/>
              </a:rPr>
              <a:t>Vue d'ensemble – Module 10 : Étape 1 – Accueil et introduction </a:t>
            </a:r>
          </a:p>
          <a:p>
            <a:r>
              <a:rPr lang="fr-FR" sz="1200" kern="1200" dirty="0">
                <a:solidFill>
                  <a:schemeClr val="tx1"/>
                </a:solidFill>
                <a:effectLst/>
                <a:latin typeface="+mn-lt"/>
              </a:rPr>
              <a:t> </a:t>
            </a:r>
          </a:p>
          <a:p>
            <a:r>
              <a:rPr lang="fr-FR" sz="1200" b="1" kern="1200" dirty="0">
                <a:solidFill>
                  <a:schemeClr val="tx1"/>
                </a:solidFill>
                <a:effectLst/>
                <a:latin typeface="+mn-lt"/>
              </a:rPr>
              <a:t>Objectifs d'apprentissage</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Apprendre à accueillir une survivante et à la réconforter pour établir une véritable relation</a:t>
            </a:r>
          </a:p>
          <a:p>
            <a:pPr marL="171450" lvl="0" indent="-171450">
              <a:buFont typeface="Arial" charset="0"/>
              <a:buChar char="•"/>
            </a:pPr>
            <a:r>
              <a:rPr lang="fr-FR" sz="1200" kern="1200" dirty="0">
                <a:solidFill>
                  <a:schemeClr val="tx1"/>
                </a:solidFill>
                <a:effectLst/>
                <a:latin typeface="+mn-lt"/>
              </a:rPr>
              <a:t>Expliquer la notion de confidentialité et les exceptions à la règle </a:t>
            </a:r>
          </a:p>
          <a:p>
            <a:pPr marL="171450" lvl="0" indent="-171450">
              <a:buFont typeface="Arial" charset="0"/>
              <a:buChar char="•"/>
            </a:pPr>
            <a:r>
              <a:rPr lang="fr-FR" sz="1200" kern="1200" dirty="0">
                <a:solidFill>
                  <a:schemeClr val="tx1"/>
                </a:solidFill>
                <a:effectLst/>
                <a:latin typeface="+mn-lt"/>
              </a:rPr>
              <a:t>Orienter les survivantes à travers le processus du consentement éclairé afin de garantir leur sécurité et en leur conférant des moyens d'action</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a:t>
            </a:r>
            <a:r>
              <a:rPr lang="fr-FR" dirty="0" smtClean="0"/>
              <a:t> </a:t>
            </a:r>
            <a:r>
              <a:rPr lang="fr-FR" sz="1200" kern="1200" dirty="0">
                <a:solidFill>
                  <a:schemeClr val="tx1"/>
                </a:solidFill>
                <a:effectLst/>
                <a:latin typeface="+mn-lt"/>
              </a:rPr>
              <a:t>1 heure 45 minutes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10.1 – Accueillir et réconforter (un pour </a:t>
            </a:r>
            <a:r>
              <a:rPr lang="fr-FR" sz="1200" kern="1200" dirty="0" smtClean="0">
                <a:solidFill>
                  <a:schemeClr val="tx1"/>
                </a:solidFill>
                <a:effectLst/>
                <a:latin typeface="+mn-lt"/>
              </a:rPr>
              <a:t>le formateur </a:t>
            </a:r>
            <a:r>
              <a:rPr lang="fr-FR" sz="1200" kern="1200" dirty="0">
                <a:solidFill>
                  <a:schemeClr val="tx1"/>
                </a:solidFill>
                <a:effectLst/>
                <a:latin typeface="+mn-lt"/>
              </a:rPr>
              <a:t>et un pour le volontaire)</a:t>
            </a:r>
          </a:p>
          <a:p>
            <a:pPr marL="0" lv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a:t>
            </a:r>
            <a:r>
              <a:rPr lang="fr-FR" sz="1200" kern="1200" dirty="0" smtClean="0">
                <a:solidFill>
                  <a:schemeClr val="tx1"/>
                </a:solidFill>
                <a:effectLst/>
                <a:latin typeface="+mn-lt"/>
              </a:rPr>
              <a:t>du formateur</a:t>
            </a:r>
            <a:endParaRPr lang="fr-FR" sz="1200" kern="1200" dirty="0">
              <a:solidFill>
                <a:schemeClr val="tx1"/>
              </a:solidFill>
              <a:effectLst/>
              <a:latin typeface="+mn-lt"/>
            </a:endParaRPr>
          </a:p>
          <a:p>
            <a:r>
              <a:rPr lang="fr-FR" sz="1200" kern="1200" dirty="0">
                <a:solidFill>
                  <a:schemeClr val="tx1"/>
                </a:solidFill>
                <a:effectLst/>
                <a:latin typeface="+mn-lt"/>
              </a:rPr>
              <a:t> </a:t>
            </a:r>
          </a:p>
          <a:p>
            <a:r>
              <a:rPr lang="fr-FR" sz="1200" b="1" kern="1200" dirty="0">
                <a:solidFill>
                  <a:schemeClr val="tx1"/>
                </a:solidFill>
                <a:effectLst/>
                <a:latin typeface="+mn-lt"/>
              </a:rPr>
              <a:t>Préparez les grandes lignes</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10 minutes – Objectifs et introduction (1-2)</a:t>
            </a:r>
          </a:p>
          <a:p>
            <a:r>
              <a:rPr lang="fr-FR" sz="1200" kern="1200" dirty="0">
                <a:solidFill>
                  <a:schemeClr val="tx1"/>
                </a:solidFill>
                <a:effectLst/>
                <a:latin typeface="+mn-lt"/>
              </a:rPr>
              <a:t>5 minutes – Vue d'ensemble (3-4)</a:t>
            </a:r>
          </a:p>
          <a:p>
            <a:r>
              <a:rPr lang="fr-FR" sz="1200" kern="1200" dirty="0">
                <a:solidFill>
                  <a:schemeClr val="tx1"/>
                </a:solidFill>
                <a:effectLst/>
                <a:latin typeface="+mn-lt"/>
              </a:rPr>
              <a:t>15 minutes – Accueillir et réconforter (5-6)</a:t>
            </a:r>
          </a:p>
          <a:p>
            <a:r>
              <a:rPr lang="fr-FR" sz="1200" kern="1200" dirty="0">
                <a:solidFill>
                  <a:schemeClr val="tx1"/>
                </a:solidFill>
                <a:effectLst/>
                <a:latin typeface="+mn-lt"/>
              </a:rPr>
              <a:t>15 minutes – Consentement éclairé (7-11)</a:t>
            </a:r>
          </a:p>
          <a:p>
            <a:r>
              <a:rPr lang="fr-FR" sz="1200" kern="1200" dirty="0">
                <a:solidFill>
                  <a:schemeClr val="tx1"/>
                </a:solidFill>
                <a:effectLst/>
                <a:latin typeface="+mn-lt"/>
              </a:rPr>
              <a:t>15 minutes – Les 5 étapes du consentement éclairé (12-15)</a:t>
            </a:r>
          </a:p>
          <a:p>
            <a:r>
              <a:rPr lang="fr-FR" sz="1200" kern="1200" dirty="0">
                <a:solidFill>
                  <a:schemeClr val="tx1"/>
                </a:solidFill>
                <a:effectLst/>
                <a:latin typeface="+mn-lt"/>
              </a:rPr>
              <a:t>20 minutes – Les droits et le consentement de la survivante (16-18)</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20 minutes – Jeu de rôle (19)</a:t>
            </a:r>
          </a:p>
          <a:p>
            <a:r>
              <a:rPr lang="fr-FR" sz="1200" kern="1200" dirty="0">
                <a:solidFill>
                  <a:schemeClr val="tx1"/>
                </a:solidFill>
                <a:effectLst/>
                <a:latin typeface="+mn-lt"/>
              </a:rPr>
              <a:t>5</a:t>
            </a:r>
            <a:r>
              <a:rPr lang="fr-FR" dirty="0" smtClean="0"/>
              <a:t> </a:t>
            </a:r>
            <a:r>
              <a:rPr lang="fr-FR" sz="1200" kern="1200" dirty="0">
                <a:solidFill>
                  <a:schemeClr val="tx1"/>
                </a:solidFill>
                <a:effectLst/>
                <a:latin typeface="+mn-lt"/>
              </a:rPr>
              <a:t>minutes – Conclusion (20)</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Lorsqu'on parle de consentement, il est facile pour les </a:t>
            </a:r>
            <a:r>
              <a:rPr lang="fr-FR" sz="1200" kern="1200" dirty="0" smtClean="0">
                <a:solidFill>
                  <a:srgbClr val="FF0000"/>
                </a:solidFill>
                <a:effectLst/>
                <a:latin typeface="+mn-lt"/>
              </a:rPr>
              <a:t>intervenants </a:t>
            </a:r>
            <a:r>
              <a:rPr lang="fr-FR" sz="1200" kern="1200" dirty="0">
                <a:solidFill>
                  <a:schemeClr val="tx1"/>
                </a:solidFill>
                <a:effectLst/>
                <a:latin typeface="+mn-lt"/>
              </a:rPr>
              <a:t>de rester bloqués sur le comment (quand dois-je demander le consentement, pour quelles raisons le faire...) au lieu de se concentrer sur l'objectif visant à obtenir le consentement éclairé, qui permet à la survivante de contrôler au maximum le processus de gestion du cas. Il peut s'avérer utile de ramener la conversation vers ce point en cas de confusion.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La confidentialité est une autre source potentielle de confusion lorsqu'on parle de gestion des cas. Les gens considèrent souvent que la confidentialité permet de cacher des informations ou de les garder secrètes au nom du secret. En réalité, la confidentialité permet de reconnaître que les informations concernant une survivante lui appartiennent et que nous n'avons par conséquent pas le droit de les utiliser ou de les partager sans sa permission. Voilà pourquoi la confidentialité est également une question de contrôle (et de sécurité) de la survivante.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a:t>
            </a:r>
            <a:r>
              <a:rPr lang="fr-FR" sz="1200" b="1" kern="1200" dirty="0" smtClean="0">
                <a:solidFill>
                  <a:schemeClr val="tx1"/>
                </a:solidFill>
                <a:effectLst/>
                <a:latin typeface="+mn-lt"/>
              </a:rPr>
              <a:t>du formateur</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a:t>
            </a:r>
            <a:r>
              <a:rPr lang="fr-FR" sz="1200" kern="1200" dirty="0" smtClean="0">
                <a:solidFill>
                  <a:schemeClr val="tx1"/>
                </a:solidFill>
                <a:effectLst/>
                <a:latin typeface="+mn-lt"/>
              </a:rPr>
              <a:t>formateurs </a:t>
            </a:r>
            <a:r>
              <a:rPr lang="fr-FR" sz="1200" kern="1200" dirty="0">
                <a:solidFill>
                  <a:schemeClr val="tx1"/>
                </a:solidFill>
                <a:effectLst/>
                <a:latin typeface="+mn-lt"/>
              </a:rPr>
              <a:t>doivent connaître les étapes du processus de gestion des cas, savoir comment obtenir et conserver le consentement éclairé, connaître la notion de confidentialité et savoir quand des exceptions à la règle doivent être faites.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Il est essentiel d'établir une relation solide avec les survivantes dès le début du processus de gestion des cas. Il faut absolument souhaiter la bienvenue à la survivante et la réconforter. </a:t>
            </a:r>
          </a:p>
          <a:p>
            <a:pPr marL="171450" lvl="0" indent="-171450">
              <a:buFont typeface="Arial" charset="0"/>
              <a:buChar char="•"/>
            </a:pPr>
            <a:r>
              <a:rPr lang="fr-FR" sz="1200" kern="1200" dirty="0">
                <a:solidFill>
                  <a:schemeClr val="tx1"/>
                </a:solidFill>
                <a:effectLst/>
                <a:latin typeface="+mn-lt"/>
              </a:rPr>
              <a:t>Le consentement éclairé est un processus destiné à s'assurer que la survivante contrôle le processus de gestion du cas et qu'elle comprend ce dernier. Le consentement éclairé signifie que la survivante a la capacité de donner son consentement et qu'elle comprend ce pour quoi elle donne son consentement. Il s'applique dès le début et tout au long du processus de gestion du cas.</a:t>
            </a:r>
          </a:p>
          <a:p>
            <a:pPr marL="171450" lvl="0" indent="-171450">
              <a:buFont typeface="Arial" charset="0"/>
              <a:buChar char="•"/>
            </a:pPr>
            <a:r>
              <a:rPr lang="fr-FR" sz="1200" kern="1200" dirty="0">
                <a:solidFill>
                  <a:schemeClr val="tx1"/>
                </a:solidFill>
                <a:effectLst/>
                <a:latin typeface="+mn-lt"/>
              </a:rPr>
              <a:t>Une survivante a des droits tout au long du processus de gestion du cas : elle peut demander que des informations ne soient pas consignées, répondre ou ne pas répondre aux questions, faire une pause, demander des explications, exiger un autre intervenant, refuser l'orientation qu'on lui propose, etc. </a:t>
            </a:r>
          </a:p>
          <a:p>
            <a:pPr marL="171450" lvl="0" indent="-171450">
              <a:buFont typeface="Arial" charset="0"/>
              <a:buChar char="•"/>
            </a:pPr>
            <a:r>
              <a:rPr lang="fr-FR" sz="1200" kern="1200" dirty="0">
                <a:solidFill>
                  <a:schemeClr val="tx1"/>
                </a:solidFill>
                <a:effectLst/>
                <a:latin typeface="+mn-lt"/>
              </a:rPr>
              <a:t>La confidentialité est une partie essentielle de la gestion des cas, car elle reconnaît le droit de la survivante à contrôler les informations la concernant et lui permet d'être en sécurité.</a:t>
            </a:r>
          </a:p>
          <a:p>
            <a:endParaRPr lang="fr-FR" dirty="0"/>
          </a:p>
          <a:p>
            <a:pPr marL="0" marR="0" indent="0" algn="l" defTabSz="914400" rtl="0" eaLnBrk="1" fontAlgn="base" latinLnBrk="0" hangingPunct="1">
              <a:lnSpc>
                <a:spcPct val="100000"/>
              </a:lnSpc>
              <a:spcBef>
                <a:spcPct val="0"/>
              </a:spcBef>
              <a:spcAft>
                <a:spcPct val="0"/>
              </a:spcAft>
              <a:buClrTx/>
              <a:buSzTx/>
              <a:buFontTx/>
              <a:buNone/>
              <a:tabLst/>
              <a:defRPr/>
            </a:pPr>
            <a:endParaRPr lang="fr-FR" dirty="0"/>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fr-FR">
              <a:solidFill>
                <a:prstClr val="black"/>
              </a:solidFill>
            </a:endParaRPr>
          </a:p>
        </p:txBody>
      </p:sp>
    </p:spTree>
    <p:extLst>
      <p:ext uri="{BB962C8B-B14F-4D97-AF65-F5344CB8AC3E}">
        <p14:creationId xmlns:p14="http://schemas.microsoft.com/office/powerpoint/2010/main" val="41206189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Enfin, après avoir expliqué à la survivante le rôle de l'intervenant et la gestion des cas, la notion de confidentialité et les exceptions à la règle de confidentialité, ainsi que ses droits, demandez-lui si elle a des questions. Si elle a des questions, vous devez les écouter attentivement, chercher à comprendre et à confirmer ses inquiétudes et lui proposer des choix concernant la prestation de services : « Avez-vous des questions sur ce que je viens de vous expliquer ? [Laissez à la survivante le temps de répondre aux questions] Si j'ai répondu à toutes vos questions, me permettez-vous de poursuivre notre conversation et de commencer à travailler avec vous ?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Si la réponse est </a:t>
            </a:r>
            <a:r>
              <a:rPr lang="fr-FR" b="1" dirty="0"/>
              <a:t>OUI</a:t>
            </a:r>
            <a:r>
              <a:rPr lang="fr-FR" smtClean="0"/>
              <a:t>, demandez à la survivante de signer le formulaire de consentement éclairé pour pouvoir bénéficier des services de gestion des cas et poursuivre la prestation de services. Si la réponse est </a:t>
            </a:r>
            <a:r>
              <a:rPr lang="fr-FR" b="1" dirty="0"/>
              <a:t>NON</a:t>
            </a:r>
            <a:r>
              <a:rPr lang="fr-FR" smtClean="0"/>
              <a:t>, fournissez-lui des informations sur les autres services de gestion des cas, de sécurité, de santé et juridiques/judiciaires dans la communauté. Si la réponse est non, assurez-vous que vous ne réagissez pas avec colère ou frustration. C'est un choix valable et nous devons toujours soutenir la capacité de la survivante à faire ses propres choix. </a:t>
            </a: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Après avoir répondu aux questions de la survivante, demandez-lui si elle accepte de bénéficier des services de gestion des cas et faites-lui </a:t>
            </a:r>
            <a:r>
              <a:rPr lang="en-US" smtClean="0"/>
              <a:t>
</a:t>
            </a:r>
            <a:r>
              <a:t/>
            </a:r>
            <a:br/>
            <a:r>
              <a:rPr lang="fr-FR" smtClean="0"/>
              <a:t>signer le formulaire de consentement éclairé. </a:t>
            </a: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20</a:t>
            </a:fld>
            <a:endParaRPr lang="fr-FR"/>
          </a:p>
        </p:txBody>
      </p:sp>
    </p:spTree>
    <p:extLst>
      <p:ext uri="{BB962C8B-B14F-4D97-AF65-F5344CB8AC3E}">
        <p14:creationId xmlns:p14="http://schemas.microsoft.com/office/powerpoint/2010/main" val="519066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D'accord, mettons en pratique tout ce que nous venons d'apprendre. Nous allons nous séparer en deux groupes (le formateur pourra numéroter les participants avant de les séparer en deux groupes : les pairs d'une part, et les impairs d'autre part). Groupe 1, examinez les éléments de l'étape 1 ; vous jouerez le rôle de l'intervenant. Groupe 2, pensez à une survivante avec laquelle vous travaillez actuellement ; vous jouerez le rôle de cette survivante. « Survivantes », n'oubliez pas de changer le nom et les données d'identification de la survivante pour assurer sa confidentialité ! Une fois le jeu de rôle terminé, échangez vos rôles !</a:t>
            </a:r>
          </a:p>
          <a:p>
            <a:endParaRPr lang="fr-FR" baseline="0" dirty="0"/>
          </a:p>
          <a:p>
            <a:r>
              <a:rPr lang="fr-FR" b="1" baseline="0" dirty="0"/>
              <a:t>*Après les jeux de rôle, demandez à chacun de rejoindre l'ensemble du groupe et de partager son expérience.* </a:t>
            </a:r>
            <a:endParaRPr lang="fr-FR" b="1"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21</a:t>
            </a:fld>
            <a:endParaRPr lang="fr-FR"/>
          </a:p>
        </p:txBody>
      </p:sp>
    </p:spTree>
    <p:extLst>
      <p:ext uri="{BB962C8B-B14F-4D97-AF65-F5344CB8AC3E}">
        <p14:creationId xmlns:p14="http://schemas.microsoft.com/office/powerpoint/2010/main" val="3858795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smtClean="0"/>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22</a:t>
            </a:fld>
            <a:endParaRPr lang="fr-FR">
              <a:solidFill>
                <a:prstClr val="black"/>
              </a:solidFill>
            </a:endParaRPr>
          </a:p>
        </p:txBody>
      </p:sp>
    </p:spTree>
    <p:extLst>
      <p:ext uri="{BB962C8B-B14F-4D97-AF65-F5344CB8AC3E}">
        <p14:creationId xmlns:p14="http://schemas.microsoft.com/office/powerpoint/2010/main" val="2660451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fr-FR" smtClean="0"/>
              <a:t>Nos trois objectifs pour cette session sont les suivants : </a:t>
            </a:r>
          </a:p>
          <a:p>
            <a:pPr lvl="0" rtl="0"/>
            <a:r>
              <a:rPr lang="fr-FR" smtClean="0"/>
              <a:t>1. Apprendre à accueillir une survivante et à la réconforter pour établir une véritable relation</a:t>
            </a:r>
          </a:p>
          <a:p>
            <a:pPr lvl="0" rtl="0"/>
            <a:r>
              <a:rPr lang="fr-FR" smtClean="0"/>
              <a:t>2. Expliquer la notion de confidentialité et les exceptions à la règle </a:t>
            </a:r>
          </a:p>
          <a:p>
            <a:pPr lvl="0" rtl="0"/>
            <a:r>
              <a:rPr lang="fr-FR" smtClean="0"/>
              <a:t>3. Orienter les survivantes à travers le processus du consentement éclairé afin de garantir leur sécurité et en leur conférant des moyens d'action </a:t>
            </a:r>
          </a:p>
          <a:p>
            <a:pPr eaLnBrk="1" fontAlgn="auto" hangingPunct="1">
              <a:spcBef>
                <a:spcPts val="0"/>
              </a:spcBef>
              <a:spcAft>
                <a:spcPts val="0"/>
              </a:spcAft>
              <a:defRPr/>
            </a:pPr>
            <a:endParaRPr lang="fr-FR"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5FF2FED5-3E90-4359-A8D0-DD9906F846E0}" type="slidenum">
              <a:rPr lang="en-US"/>
              <a:pPr/>
              <a:t>3</a:t>
            </a:fld>
            <a:endParaRPr lang="fr-FR"/>
          </a:p>
        </p:txBody>
      </p:sp>
    </p:spTree>
    <p:extLst>
      <p:ext uri="{BB962C8B-B14F-4D97-AF65-F5344CB8AC3E}">
        <p14:creationId xmlns:p14="http://schemas.microsoft.com/office/powerpoint/2010/main" val="3432351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première étape de la gestion des cas axés sur les survivantes est la présentation et l'engagement.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4</a:t>
            </a:fld>
            <a:endParaRPr lang="fr-FR"/>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commencer par étudier l'objectif de l'étape Présentation et engagement. Si cette étape peut être considérée peu importante car elle prend du temps qui pourrait être utilisé pour fournir des services, elle constitue la base même de la prestation de ces services. Elle sert à établir un lien avec la survivante et permet d'entamer la relation thérapeutique. Tout au long de la formation de ce jour, nous allons parler des sujets traités dans cette liste de vérification, c'est-à-dire toutes les activités qui sont nécessaires pour obtenir un engagement fort.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a:p>
        </p:txBody>
      </p:sp>
    </p:spTree>
    <p:extLst>
      <p:ext uri="{BB962C8B-B14F-4D97-AF65-F5344CB8AC3E}">
        <p14:creationId xmlns:p14="http://schemas.microsoft.com/office/powerpoint/2010/main" val="2952671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**Utilisez le document 11.1 – Accueillir et réconforter.  Fournissez un exemplaire au volontaire. **</a:t>
            </a:r>
          </a:p>
          <a:p>
            <a:endParaRPr lang="fr-FR" dirty="0"/>
          </a:p>
          <a:p>
            <a:r>
              <a:rPr lang="fr-FR" dirty="0" smtClean="0"/>
              <a:t>J'ai besoin d'un volontaire pour jouer le rôle d'une survivante pendant que je jouerai celui de l'intervenant. Nous allons jouer deux scénarios différents. Je veux que vous observiez les scénarios individuellement. Une fois que nous aurons fini les jeux de rôle, vous formerez de petits groupes et discuterez de ce que vous avez aimé et n'avez pas aimé dans la manière dont j'ai travaillé avec la survivante. Vous devrez trouver trois choses que, selon vous, </a:t>
            </a:r>
            <a:r>
              <a:rPr lang="fr-FR" smtClean="0"/>
              <a:t>les intervenants </a:t>
            </a:r>
            <a:r>
              <a:rPr lang="fr-FR" dirty="0" smtClean="0"/>
              <a:t>peuvent faire/dire/montrer pour créer un espace confortable pour les survivantes. Après en avoir discuté, les différents groupes donneront leurs trois conseils pour créer un environnement confortable à l'ensemble du groupe </a:t>
            </a:r>
            <a:endParaRPr lang="fr-FR" b="1" baseline="0" dirty="0"/>
          </a:p>
          <a:p>
            <a:endParaRPr lang="fr-FR" b="1" baseline="0" dirty="0"/>
          </a:p>
          <a:p>
            <a:r>
              <a:rPr lang="fr-FR" b="1" baseline="0" dirty="0"/>
              <a:t>*Notez les conseils de chaque groupe, en établissant des parallèles si possible. Assurez-vous de faire ressortir les éléments de la liste de vérification dès que possible.* </a:t>
            </a:r>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a:p>
        </p:txBody>
      </p:sp>
    </p:spTree>
    <p:extLst>
      <p:ext uri="{BB962C8B-B14F-4D97-AF65-F5344CB8AC3E}">
        <p14:creationId xmlns:p14="http://schemas.microsoft.com/office/powerpoint/2010/main" val="4251968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Il s'agit de la toute première partie de l'étape 1 : accueillir la survivante et la réconforter. C'est un élément essentiel dans l'établissement d'une relation. Vous pouvez créer un environnement confortable, sûr et privé en vous assurant que le lieu physique est privé, et que la survivante se sent à l'aise pour vous parler dans ce lieu. Aménagez le mobilier de la pièce de manière accueillante (ne bloquez pas la porte et essayez de ne pas mettre un bureau entre vous et la survivante). Soyez chaleureux(se), calme et accueillant(e). Faites face à la survivante, restez à l'écoute tout au long de la rencontre, gardez des expressions faciales appropriées et utilisez la communication non verbale pour montrer votre intérêt et l'attention que vous lui portez. Veillez à vous présenter et à expliquer qui vous êtes. Demandez à la survivante comment elle souhaiterait que vous vous adressiez à elle, et expliquez votre rôle clairement, en utilisant des termes simples.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a:p>
        </p:txBody>
      </p:sp>
    </p:spTree>
    <p:extLst>
      <p:ext uri="{BB962C8B-B14F-4D97-AF65-F5344CB8AC3E}">
        <p14:creationId xmlns:p14="http://schemas.microsoft.com/office/powerpoint/2010/main" val="94111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Par petits groupes, élaborez une définition du consentement éclairé. Qu'est-ce que cela signifie pour vous ? Après avoir noté votre définition, discutez des raisons pour lesquelles le consentement éclairé est important. Après en avoir discuté, les différents groupes partageront leur définition avec l'ensemble du groupe. (*Le formateur écrira les principaux points des définitions, en établissant des parallèles entre les définitions des différents groupes.*)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a:p>
        </p:txBody>
      </p:sp>
    </p:spTree>
    <p:extLst>
      <p:ext uri="{BB962C8B-B14F-4D97-AF65-F5344CB8AC3E}">
        <p14:creationId xmlns:p14="http://schemas.microsoft.com/office/powerpoint/2010/main" val="2534175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consentement éclairé est défini comme l'accord volontaire d'un individu légalement apte à donner son consentement. La survivante doit avoir la capacité et la maturité nécessaires pour connaître et comprendre les services offerts et être légalement apte à donner son consentement. </a:t>
            </a:r>
          </a:p>
          <a:p>
            <a:endParaRPr lang="fr-FR" baseline="0" dirty="0"/>
          </a:p>
          <a:p>
            <a:r>
              <a:rPr lang="fr-FR" smtClean="0"/>
              <a:t>Lorsque je dis « légalement apte à donner son consentement », qu'est-ce que cela signifie pour vous ? </a:t>
            </a:r>
          </a:p>
          <a:p>
            <a:endParaRPr lang="fr-FR" baseline="0" dirty="0"/>
          </a:p>
          <a:p>
            <a:r>
              <a:rPr lang="fr-FR" b="1" baseline="0" dirty="0"/>
              <a:t>*Posez des questions si nécessaire :</a:t>
            </a:r>
          </a:p>
          <a:p>
            <a:pPr marL="171450" indent="-171450">
              <a:buFontTx/>
              <a:buChar char="-"/>
            </a:pPr>
            <a:r>
              <a:rPr lang="fr-FR" smtClean="0"/>
              <a:t>Quel âge doit avoir la personne pour pouvoir donner son consentement ? </a:t>
            </a:r>
            <a:r>
              <a:rPr lang="fr-FR" b="1" baseline="0" dirty="0"/>
              <a:t>*Cette question sera traitée plus en détail dans le module sur le travail avec des adolescentes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b="0" baseline="0" dirty="0"/>
              <a:t>Qu'en est-il des personnes handicapées ? Peuvent-elles donner leur consentement ? </a:t>
            </a:r>
            <a:r>
              <a:rPr lang="fr-FR" b="1" baseline="0" dirty="0"/>
              <a:t>*Cette question sera traitée plus en détail dans le module sur le travail avec des survivantes handicapées</a:t>
            </a:r>
            <a:endParaRPr lang="fr-FR" b="0" baseline="0" dirty="0"/>
          </a:p>
          <a:p>
            <a:pPr marL="171450" indent="-171450">
              <a:buFontTx/>
              <a:buChar char="-"/>
            </a:pPr>
            <a:r>
              <a:rPr lang="fr-FR" b="0" baseline="0" dirty="0"/>
              <a:t>Que se passe-t-il si quelqu'un exerce des pressions sur une survivante ? Le consentement est-il valable ?</a:t>
            </a:r>
            <a:endParaRPr lang="fr-FR" b="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fr-FR"/>
          </a:p>
        </p:txBody>
      </p:sp>
    </p:spTree>
    <p:extLst>
      <p:ext uri="{BB962C8B-B14F-4D97-AF65-F5344CB8AC3E}">
        <p14:creationId xmlns:p14="http://schemas.microsoft.com/office/powerpoint/2010/main" val="11102018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b="1" dirty="0">
                <a:solidFill>
                  <a:prstClr val="black"/>
                </a:solidFill>
              </a:rPr>
              <a:t>FORMATION </a:t>
            </a:r>
            <a:r>
              <a:rPr lang="fr-FR" sz="3600" b="1" dirty="0" smtClean="0">
                <a:solidFill>
                  <a:prstClr val="black"/>
                </a:solidFill>
              </a:rPr>
              <a:t>INTER-AGENCE SUR </a:t>
            </a:r>
            <a:r>
              <a:rPr lang="fr-FR" sz="3600" b="1" dirty="0">
                <a:solidFill>
                  <a:prstClr val="black"/>
                </a:solidFill>
              </a:rPr>
              <a:t>LA GESTION DES CAS DE VIOLENCE BASÉE SUR LE </a:t>
            </a:r>
            <a:r>
              <a:rPr lang="fr-FR" sz="3600" b="1" dirty="0" smtClean="0">
                <a:solidFill>
                  <a:prstClr val="black"/>
                </a:solidFill>
              </a:rPr>
              <a:t>GENRE</a:t>
            </a:r>
            <a:endParaRPr lang="fr-FR" sz="3600" b="1" dirty="0">
              <a:solidFill>
                <a:prstClr val="black"/>
              </a:solidFill>
            </a:endParaRPr>
          </a:p>
        </p:txBody>
      </p:sp>
      <p:sp>
        <p:nvSpPr>
          <p:cNvPr id="8" name="Rectangle 7"/>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3600" b="1" dirty="0" smtClean="0">
              <a:solidFill>
                <a:prstClr val="black"/>
              </a:solidFill>
            </a:endParaRPr>
          </a:p>
        </p:txBody>
      </p:sp>
      <p:cxnSp>
        <p:nvCxnSpPr>
          <p:cNvPr id="9" name="Straight Connector 8"/>
          <p:cNvCxnSpPr/>
          <p:nvPr userDrawn="1"/>
        </p:nvCxnSpPr>
        <p:spPr>
          <a:xfrm>
            <a:off x="982663" y="2867025"/>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12" name="Title 1"/>
          <p:cNvSpPr txBox="1">
            <a:spLocks/>
          </p:cNvSpPr>
          <p:nvPr userDrawn="1"/>
        </p:nvSpPr>
        <p:spPr>
          <a:xfrm>
            <a:off x="779922" y="1439863"/>
            <a:ext cx="10532143" cy="1138990"/>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dirty="0">
                <a:solidFill>
                  <a:prstClr val="black"/>
                </a:solidFill>
              </a:rPr>
              <a:t>FORMATION </a:t>
            </a:r>
            <a:r>
              <a:rPr lang="fr-FR" sz="3600" dirty="0" smtClean="0">
                <a:solidFill>
                  <a:prstClr val="black"/>
                </a:solidFill>
              </a:rPr>
              <a:t>INTER-AGENCE SUR </a:t>
            </a:r>
            <a:r>
              <a:rPr lang="fr-FR" sz="3600" dirty="0">
                <a:solidFill>
                  <a:prstClr val="black"/>
                </a:solidFill>
              </a:rPr>
              <a:t>LA GESTION DES CAS DE VIOLENCE BASÉE SUR LE </a:t>
            </a:r>
            <a:r>
              <a:rPr lang="fr-FR" sz="3600" dirty="0" smtClean="0">
                <a:solidFill>
                  <a:prstClr val="black"/>
                </a:solidFill>
              </a:rPr>
              <a:t>GENRE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556084"/>
            <a:ext cx="10532143" cy="1138990"/>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dirty="0">
                <a:solidFill>
                  <a:prstClr val="black"/>
                </a:solidFill>
              </a:rPr>
              <a:t>FORMATION </a:t>
            </a:r>
            <a:r>
              <a:rPr lang="fr-FR" sz="3600" dirty="0" smtClean="0">
                <a:solidFill>
                  <a:prstClr val="black"/>
                </a:solidFill>
              </a:rPr>
              <a:t>INTER-AGENCE SUR </a:t>
            </a:r>
            <a:r>
              <a:rPr lang="fr-FR" sz="3600" dirty="0">
                <a:solidFill>
                  <a:prstClr val="black"/>
                </a:solidFill>
              </a:rPr>
              <a:t>LA GESTION DES CAS DE VIOLENCE BASÉE SUR LE </a:t>
            </a:r>
            <a:r>
              <a:rPr lang="fr-FR" sz="3600" dirty="0" smtClean="0">
                <a:solidFill>
                  <a:prstClr val="black"/>
                </a:solidFill>
              </a:rPr>
              <a:t>GENRE</a:t>
            </a:r>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dirty="0">
                <a:solidFill>
                  <a:prstClr val="black"/>
                </a:solidFill>
              </a:rPr>
              <a:t>FORMATION </a:t>
            </a:r>
            <a:r>
              <a:rPr lang="fr-FR" sz="3600" dirty="0" smtClean="0">
                <a:solidFill>
                  <a:prstClr val="black"/>
                </a:solidFill>
              </a:rPr>
              <a:t>INTER-AGENCE SUR </a:t>
            </a:r>
            <a:r>
              <a:rPr lang="fr-FR" sz="3600" dirty="0">
                <a:solidFill>
                  <a:prstClr val="black"/>
                </a:solidFill>
              </a:rPr>
              <a:t>LA GESTION DES CAS DE VIOLENCE BASÉE SUR LE </a:t>
            </a:r>
            <a:r>
              <a:rPr lang="fr-FR" sz="3600" dirty="0" smtClean="0">
                <a:solidFill>
                  <a:prstClr val="black"/>
                </a:solidFill>
              </a:rPr>
              <a:t>GENRE</a:t>
            </a:r>
            <a:endParaRPr lang="fr-FR" sz="36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58710" y="1578389"/>
            <a:ext cx="10434223"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fr-FR" sz="3400" b="1" dirty="0">
                <a:latin typeface="Arial" panose="020B0604020202020204" pitchFamily="34" charset="0"/>
              </a:rPr>
              <a:t>FORMATION </a:t>
            </a:r>
            <a:r>
              <a:rPr lang="fr-FR" sz="3400" b="1" dirty="0" smtClean="0">
                <a:latin typeface="Arial" panose="020B0604020202020204" pitchFamily="34" charset="0"/>
              </a:rPr>
              <a:t>INTER-AGENCE SUR LA GESTION DES CAS DE VIOLENCE BASÉE SUR LE GENRE</a:t>
            </a:r>
            <a:endParaRPr lang="fr-FR" sz="3400" b="1"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Pourquoi avons-nous besoin du consentement éclairé ?</a:t>
            </a:r>
          </a:p>
        </p:txBody>
      </p:sp>
      <p:sp>
        <p:nvSpPr>
          <p:cNvPr id="3" name="Content Placeholder 2"/>
          <p:cNvSpPr>
            <a:spLocks noGrp="1"/>
          </p:cNvSpPr>
          <p:nvPr>
            <p:ph idx="1"/>
          </p:nvPr>
        </p:nvSpPr>
        <p:spPr>
          <a:xfrm>
            <a:off x="992407" y="1797269"/>
            <a:ext cx="9720262" cy="4022725"/>
          </a:xfrm>
        </p:spPr>
        <p:txBody>
          <a:bodyPr/>
          <a:lstStyle/>
          <a:p>
            <a:pPr algn="ctr"/>
            <a:r>
              <a:rPr lang="fr-FR" sz="2400" b="1" dirty="0">
                <a:solidFill>
                  <a:schemeClr val="tx1"/>
                </a:solidFill>
              </a:rPr>
              <a:t>Le consentement éclairé est essentiel pour respecter les principes directeurs d'une approche axée sur les survivantes, car il permet à une survivante de contrôler précisément le processus de gestion de son cas. Si nous n'obtenons pas son consentement éclairé, nous mettons en péril la relation établie avec la survivante.</a:t>
            </a:r>
          </a:p>
          <a:p>
            <a:endParaRPr lang="fr-FR" dirty="0">
              <a:solidFill>
                <a:schemeClr val="tx1"/>
              </a:solidFill>
            </a:endParaRPr>
          </a:p>
          <a:p>
            <a:r>
              <a:rPr lang="fr-FR" b="1" dirty="0">
                <a:solidFill>
                  <a:schemeClr val="tx1"/>
                </a:solidFill>
              </a:rPr>
              <a:t>L'obtention du consentement éclairé </a:t>
            </a:r>
            <a:r>
              <a:rPr lang="fr-FR" dirty="0">
                <a:solidFill>
                  <a:schemeClr val="tx1"/>
                </a:solidFill>
              </a:rPr>
              <a:t>: </a:t>
            </a:r>
          </a:p>
          <a:p>
            <a:pPr>
              <a:buClr>
                <a:schemeClr val="accent4">
                  <a:lumMod val="75000"/>
                </a:schemeClr>
              </a:buClr>
              <a:buFont typeface="Arial" panose="020B0604020202020204" pitchFamily="34" charset="0"/>
              <a:buChar char="•"/>
            </a:pPr>
            <a:r>
              <a:rPr lang="fr-FR" dirty="0">
                <a:solidFill>
                  <a:schemeClr val="tx1"/>
                </a:solidFill>
              </a:rPr>
              <a:t>Est une preuve de respect </a:t>
            </a:r>
          </a:p>
          <a:p>
            <a:pPr>
              <a:buClr>
                <a:schemeClr val="accent4">
                  <a:lumMod val="75000"/>
                </a:schemeClr>
              </a:buClr>
              <a:buFont typeface="Arial" panose="020B0604020202020204" pitchFamily="34" charset="0"/>
              <a:buChar char="•"/>
            </a:pPr>
            <a:r>
              <a:rPr lang="fr-FR" dirty="0">
                <a:solidFill>
                  <a:schemeClr val="tx1"/>
                </a:solidFill>
              </a:rPr>
              <a:t>Montre à la survivante que nous souhaitons adopter une approche collaborative et lui conférer des moyens d'action </a:t>
            </a:r>
          </a:p>
          <a:p>
            <a:pPr>
              <a:buClr>
                <a:schemeClr val="accent4">
                  <a:lumMod val="75000"/>
                </a:schemeClr>
              </a:buClr>
              <a:buFont typeface="Arial" panose="020B0604020202020204" pitchFamily="34" charset="0"/>
              <a:buChar char="•"/>
            </a:pPr>
            <a:r>
              <a:rPr lang="fr-FR" dirty="0">
                <a:solidFill>
                  <a:schemeClr val="tx1"/>
                </a:solidFill>
              </a:rPr>
              <a:t>Montre que nous comprenons la nécessité de rendre des comptes à la survivante </a:t>
            </a:r>
          </a:p>
        </p:txBody>
      </p:sp>
    </p:spTree>
    <p:extLst>
      <p:ext uri="{BB962C8B-B14F-4D97-AF65-F5344CB8AC3E}">
        <p14:creationId xmlns:p14="http://schemas.microsoft.com/office/powerpoint/2010/main" val="474145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Quand devons-nous obtenir le consentement éclairé ?</a:t>
            </a:r>
          </a:p>
        </p:txBody>
      </p:sp>
      <p:sp>
        <p:nvSpPr>
          <p:cNvPr id="3" name="Content Placeholder 2"/>
          <p:cNvSpPr>
            <a:spLocks noGrp="1"/>
          </p:cNvSpPr>
          <p:nvPr>
            <p:ph idx="1"/>
          </p:nvPr>
        </p:nvSpPr>
        <p:spPr/>
        <p:txBody>
          <a:bodyPr/>
          <a:lstStyle/>
          <a:p>
            <a:r>
              <a:rPr lang="fr-FR" sz="2800" dirty="0">
                <a:solidFill>
                  <a:schemeClr val="tx1"/>
                </a:solidFill>
              </a:rPr>
              <a:t>Avant que la survivante commence à bénéficier des services de gestion du cas = </a:t>
            </a:r>
            <a:r>
              <a:rPr lang="fr-FR" sz="2800" b="1" dirty="0">
                <a:solidFill>
                  <a:schemeClr val="tx1"/>
                </a:solidFill>
              </a:rPr>
              <a:t>avant d'écouter l'histoire de la survivante ou de recueillir des informations </a:t>
            </a:r>
          </a:p>
          <a:p>
            <a:pPr indent="-457200">
              <a:buClr>
                <a:schemeClr val="accent4">
                  <a:lumMod val="75000"/>
                </a:schemeClr>
              </a:buClr>
              <a:buFont typeface="Arial" panose="020B0604020202020204" pitchFamily="34" charset="0"/>
              <a:buChar char="•"/>
            </a:pPr>
            <a:r>
              <a:rPr lang="fr-FR" sz="2400" dirty="0">
                <a:solidFill>
                  <a:schemeClr val="tx1"/>
                </a:solidFill>
              </a:rPr>
              <a:t>Dans le cadre de la gestion des cas </a:t>
            </a:r>
          </a:p>
          <a:p>
            <a:pPr indent="-457200">
              <a:buClr>
                <a:schemeClr val="accent4">
                  <a:lumMod val="75000"/>
                </a:schemeClr>
              </a:buClr>
              <a:buFont typeface="Arial" panose="020B0604020202020204" pitchFamily="34" charset="0"/>
              <a:buChar char="•"/>
            </a:pPr>
            <a:r>
              <a:rPr lang="fr-FR" sz="2400" dirty="0">
                <a:solidFill>
                  <a:schemeClr val="tx1"/>
                </a:solidFill>
              </a:rPr>
              <a:t>Lorsque nous orientons la survivante</a:t>
            </a:r>
          </a:p>
          <a:p>
            <a:endParaRPr lang="fr-FR" dirty="0">
              <a:solidFill>
                <a:schemeClr val="tx1"/>
              </a:solidFill>
            </a:endParaRPr>
          </a:p>
        </p:txBody>
      </p:sp>
    </p:spTree>
    <p:extLst>
      <p:ext uri="{BB962C8B-B14F-4D97-AF65-F5344CB8AC3E}">
        <p14:creationId xmlns:p14="http://schemas.microsoft.com/office/powerpoint/2010/main" val="1272630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Comment devons-nous obtenir le consentement éclairé ? </a:t>
            </a:r>
          </a:p>
        </p:txBody>
      </p:sp>
      <p:sp>
        <p:nvSpPr>
          <p:cNvPr id="3" name="Content Placeholder 2"/>
          <p:cNvSpPr>
            <a:spLocks noGrp="1"/>
          </p:cNvSpPr>
          <p:nvPr>
            <p:ph idx="1"/>
          </p:nvPr>
        </p:nvSpPr>
        <p:spPr/>
        <p:txBody>
          <a:bodyPr/>
          <a:lstStyle/>
          <a:p>
            <a:pPr>
              <a:buNone/>
            </a:pPr>
            <a:r>
              <a:rPr lang="fr-FR" sz="2400" b="1" dirty="0">
                <a:solidFill>
                  <a:schemeClr val="tx1"/>
                </a:solidFill>
              </a:rPr>
              <a:t>5 étapes pour obtenir le consentement éclairé</a:t>
            </a:r>
          </a:p>
          <a:p>
            <a:pPr marL="457200" indent="-457200">
              <a:buClr>
                <a:schemeClr val="accent4">
                  <a:lumMod val="75000"/>
                </a:schemeClr>
              </a:buClr>
              <a:buFont typeface="+mj-lt"/>
              <a:buAutoNum type="arabicPeriod"/>
            </a:pPr>
            <a:r>
              <a:rPr lang="fr-FR" dirty="0">
                <a:solidFill>
                  <a:schemeClr val="tx1"/>
                </a:solidFill>
              </a:rPr>
              <a:t>Expliquer le processus de gestion des cas</a:t>
            </a:r>
          </a:p>
          <a:p>
            <a:pPr marL="457200" indent="-457200">
              <a:buClr>
                <a:schemeClr val="accent4">
                  <a:lumMod val="75000"/>
                </a:schemeClr>
              </a:buClr>
              <a:buFont typeface="+mj-lt"/>
              <a:buAutoNum type="arabicPeriod"/>
            </a:pPr>
            <a:r>
              <a:rPr lang="fr-FR" dirty="0">
                <a:solidFill>
                  <a:schemeClr val="tx1"/>
                </a:solidFill>
              </a:rPr>
              <a:t>Expliquer la notion de confidentialité </a:t>
            </a:r>
          </a:p>
          <a:p>
            <a:pPr marL="457200" indent="-457200">
              <a:buClr>
                <a:schemeClr val="accent4">
                  <a:lumMod val="75000"/>
                </a:schemeClr>
              </a:buClr>
              <a:buFont typeface="+mj-lt"/>
              <a:buAutoNum type="arabicPeriod"/>
            </a:pPr>
            <a:r>
              <a:rPr lang="fr-FR" dirty="0">
                <a:solidFill>
                  <a:schemeClr val="tx1"/>
                </a:solidFill>
              </a:rPr>
              <a:t>Expliquer la notion d'informations personnelles des survivantes </a:t>
            </a:r>
          </a:p>
          <a:p>
            <a:pPr marL="457200" indent="-457200">
              <a:buClr>
                <a:schemeClr val="accent4">
                  <a:lumMod val="75000"/>
                </a:schemeClr>
              </a:buClr>
              <a:buFont typeface="+mj-lt"/>
              <a:buAutoNum type="arabicPeriod"/>
            </a:pPr>
            <a:r>
              <a:rPr lang="fr-FR" dirty="0">
                <a:solidFill>
                  <a:schemeClr val="tx1"/>
                </a:solidFill>
              </a:rPr>
              <a:t>Expliquer ses droits à la survivante</a:t>
            </a:r>
          </a:p>
          <a:p>
            <a:pPr marL="457200" indent="-457200">
              <a:buClr>
                <a:schemeClr val="accent4">
                  <a:lumMod val="75000"/>
                </a:schemeClr>
              </a:buClr>
              <a:buFont typeface="+mj-lt"/>
              <a:buAutoNum type="arabicPeriod"/>
            </a:pPr>
            <a:r>
              <a:rPr lang="fr-FR" dirty="0">
                <a:solidFill>
                  <a:schemeClr val="tx1"/>
                </a:solidFill>
              </a:rPr>
              <a:t>Demander à la survivante si elle a des questions et si elle souhaite continuer </a:t>
            </a:r>
          </a:p>
        </p:txBody>
      </p:sp>
    </p:spTree>
    <p:extLst>
      <p:ext uri="{BB962C8B-B14F-4D97-AF65-F5344CB8AC3E}">
        <p14:creationId xmlns:p14="http://schemas.microsoft.com/office/powerpoint/2010/main" val="2713406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422" y="2800659"/>
            <a:ext cx="4769556" cy="1545564"/>
          </a:xfrm>
        </p:spPr>
        <p:txBody>
          <a:bodyPr>
            <a:normAutofit fontScale="90000"/>
          </a:bodyPr>
          <a:lstStyle/>
          <a:p>
            <a:r>
              <a:rPr lang="fr-FR" smtClean="0"/>
              <a:t>Activité :</a:t>
            </a:r>
            <a:r>
              <a:t/>
            </a:r>
            <a:br/>
            <a:r>
              <a:rPr lang="fr-FR" smtClean="0"/>
              <a:t>Définir la gestion des cas</a:t>
            </a:r>
            <a:r>
              <a:t/>
            </a:r>
            <a:br/>
            <a:endParaRPr lang="fr-FR" dirty="0"/>
          </a:p>
        </p:txBody>
      </p:sp>
      <p:sp>
        <p:nvSpPr>
          <p:cNvPr id="3" name="Content Placeholder 2"/>
          <p:cNvSpPr>
            <a:spLocks noGrp="1"/>
          </p:cNvSpPr>
          <p:nvPr>
            <p:ph idx="1"/>
          </p:nvPr>
        </p:nvSpPr>
        <p:spPr/>
        <p:txBody>
          <a:bodyPr>
            <a:normAutofit/>
          </a:bodyPr>
          <a:lstStyle/>
          <a:p>
            <a:r>
              <a:rPr lang="fr-FR" sz="2400" dirty="0">
                <a:solidFill>
                  <a:schemeClr val="tx1"/>
                </a:solidFill>
              </a:rPr>
              <a:t>Par groupes, tentez d'expliquer ce que fait un intervenant sans utiliser les mots « gestion des cas ».</a:t>
            </a:r>
          </a:p>
        </p:txBody>
      </p:sp>
    </p:spTree>
    <p:extLst>
      <p:ext uri="{BB962C8B-B14F-4D97-AF65-F5344CB8AC3E}">
        <p14:creationId xmlns:p14="http://schemas.microsoft.com/office/powerpoint/2010/main" val="3095158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Consentement – Expliquer la gestion des cas</a:t>
            </a:r>
          </a:p>
        </p:txBody>
      </p:sp>
      <p:sp>
        <p:nvSpPr>
          <p:cNvPr id="3" name="Content Placeholder 2"/>
          <p:cNvSpPr>
            <a:spLocks noGrp="1"/>
          </p:cNvSpPr>
          <p:nvPr>
            <p:ph idx="1"/>
          </p:nvPr>
        </p:nvSpPr>
        <p:spPr/>
        <p:txBody>
          <a:bodyPr/>
          <a:lstStyle/>
          <a:p>
            <a:pPr>
              <a:buNone/>
            </a:pPr>
            <a:r>
              <a:rPr lang="fr-FR" sz="2400" b="1" dirty="0">
                <a:solidFill>
                  <a:schemeClr val="tx1"/>
                </a:solidFill>
              </a:rPr>
              <a:t>Rôle de l'intervenant </a:t>
            </a:r>
            <a:r>
              <a:rPr lang="fr-FR" sz="2400" dirty="0">
                <a:solidFill>
                  <a:schemeClr val="tx1"/>
                </a:solidFill>
              </a:rPr>
              <a:t>: </a:t>
            </a:r>
          </a:p>
          <a:p>
            <a:pPr>
              <a:buClr>
                <a:schemeClr val="accent4">
                  <a:lumMod val="75000"/>
                </a:schemeClr>
              </a:buClr>
              <a:buFont typeface="Arial" panose="020B0604020202020204" pitchFamily="34" charset="0"/>
              <a:buChar char="•"/>
            </a:pPr>
            <a:r>
              <a:rPr lang="fr-FR" dirty="0">
                <a:solidFill>
                  <a:schemeClr val="tx1"/>
                </a:solidFill>
              </a:rPr>
              <a:t>Écouter l'histoire de la survivante et discuter de ce dont elle a besoin pour l'aider à se rétablir</a:t>
            </a:r>
          </a:p>
          <a:p>
            <a:pPr>
              <a:buClr>
                <a:schemeClr val="accent4">
                  <a:lumMod val="75000"/>
                </a:schemeClr>
              </a:buClr>
              <a:buFont typeface="Arial" panose="020B0604020202020204" pitchFamily="34" charset="0"/>
              <a:buChar char="•"/>
            </a:pPr>
            <a:r>
              <a:rPr lang="fr-FR" dirty="0">
                <a:solidFill>
                  <a:schemeClr val="tx1"/>
                </a:solidFill>
              </a:rPr>
              <a:t>Élaborer un plan avec la personne pour répondre à ses besoins</a:t>
            </a:r>
          </a:p>
          <a:p>
            <a:pPr>
              <a:buClr>
                <a:schemeClr val="accent4">
                  <a:lumMod val="75000"/>
                </a:schemeClr>
              </a:buClr>
              <a:buFont typeface="Arial" panose="020B0604020202020204" pitchFamily="34" charset="0"/>
              <a:buChar char="•"/>
            </a:pPr>
            <a:r>
              <a:rPr lang="fr-FR" dirty="0">
                <a:solidFill>
                  <a:schemeClr val="tx1"/>
                </a:solidFill>
              </a:rPr>
              <a:t>Orienter la personne vers les services appropriés qu'elle approuve</a:t>
            </a:r>
          </a:p>
          <a:p>
            <a:pPr>
              <a:buClr>
                <a:schemeClr val="accent4">
                  <a:lumMod val="75000"/>
                </a:schemeClr>
              </a:buClr>
              <a:buFont typeface="Arial" panose="020B0604020202020204" pitchFamily="34" charset="0"/>
              <a:buChar char="•"/>
            </a:pPr>
            <a:r>
              <a:rPr lang="fr-FR" dirty="0">
                <a:solidFill>
                  <a:schemeClr val="tx1"/>
                </a:solidFill>
              </a:rPr>
              <a:t>Aider la personne à accéder aux services</a:t>
            </a:r>
          </a:p>
          <a:p>
            <a:pPr>
              <a:buClr>
                <a:schemeClr val="accent4">
                  <a:lumMod val="75000"/>
                </a:schemeClr>
              </a:buClr>
              <a:buFont typeface="Arial" panose="020B0604020202020204" pitchFamily="34" charset="0"/>
              <a:buChar char="•"/>
            </a:pPr>
            <a:r>
              <a:rPr lang="fr-FR" dirty="0">
                <a:solidFill>
                  <a:schemeClr val="tx1"/>
                </a:solidFill>
              </a:rPr>
              <a:t>Être présent(e) tout au long du processus pour l'aider à se rétablir sur le plan émotionnel </a:t>
            </a:r>
          </a:p>
        </p:txBody>
      </p:sp>
    </p:spTree>
    <p:extLst>
      <p:ext uri="{BB962C8B-B14F-4D97-AF65-F5344CB8AC3E}">
        <p14:creationId xmlns:p14="http://schemas.microsoft.com/office/powerpoint/2010/main" val="3640284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Consentement – Notion de confidentialité et exceptions à la règle</a:t>
            </a:r>
          </a:p>
        </p:txBody>
      </p:sp>
      <p:sp>
        <p:nvSpPr>
          <p:cNvPr id="3" name="Content Placeholder 2"/>
          <p:cNvSpPr>
            <a:spLocks noGrp="1"/>
          </p:cNvSpPr>
          <p:nvPr>
            <p:ph idx="1"/>
          </p:nvPr>
        </p:nvSpPr>
        <p:spPr>
          <a:xfrm>
            <a:off x="535207" y="1923393"/>
            <a:ext cx="5376862" cy="4022725"/>
          </a:xfrm>
        </p:spPr>
        <p:txBody>
          <a:bodyPr/>
          <a:lstStyle/>
          <a:p>
            <a:r>
              <a:rPr lang="fr-FR" b="1" dirty="0">
                <a:solidFill>
                  <a:schemeClr val="tx1"/>
                </a:solidFill>
              </a:rPr>
              <a:t>Expliquez : </a:t>
            </a:r>
          </a:p>
          <a:p>
            <a:pPr>
              <a:buClr>
                <a:schemeClr val="accent4">
                  <a:lumMod val="75000"/>
                </a:schemeClr>
              </a:buClr>
              <a:buFont typeface="Arial" panose="020B0604020202020204" pitchFamily="34" charset="0"/>
              <a:buChar char="•"/>
            </a:pPr>
            <a:r>
              <a:rPr lang="fr-FR" dirty="0">
                <a:solidFill>
                  <a:schemeClr val="tx1"/>
                </a:solidFill>
              </a:rPr>
              <a:t>Ce que la notion de confidentialité signifie </a:t>
            </a:r>
          </a:p>
          <a:p>
            <a:pPr>
              <a:buClr>
                <a:schemeClr val="accent4">
                  <a:lumMod val="75000"/>
                </a:schemeClr>
              </a:buClr>
              <a:buFont typeface="Arial" panose="020B0604020202020204" pitchFamily="34" charset="0"/>
              <a:buChar char="•"/>
            </a:pPr>
            <a:r>
              <a:rPr lang="fr-FR" dirty="0">
                <a:solidFill>
                  <a:schemeClr val="tx1"/>
                </a:solidFill>
              </a:rPr>
              <a:t>Quelles sont les exceptions à la règle de confidentialité </a:t>
            </a:r>
          </a:p>
          <a:p>
            <a:pPr>
              <a:buClr>
                <a:schemeClr val="accent4">
                  <a:lumMod val="75000"/>
                </a:schemeClr>
              </a:buClr>
              <a:buFont typeface="Arial" panose="020B0604020202020204" pitchFamily="34" charset="0"/>
              <a:buChar char="•"/>
            </a:pPr>
            <a:r>
              <a:rPr lang="fr-FR" dirty="0">
                <a:solidFill>
                  <a:schemeClr val="tx1"/>
                </a:solidFill>
              </a:rPr>
              <a:t>Comment vous procèderez si vous devez briser la règle de la confidentialité </a:t>
            </a:r>
          </a:p>
        </p:txBody>
      </p:sp>
      <p:sp>
        <p:nvSpPr>
          <p:cNvPr id="7" name="Oval Callout 6"/>
          <p:cNvSpPr/>
          <p:nvPr/>
        </p:nvSpPr>
        <p:spPr>
          <a:xfrm>
            <a:off x="7173310" y="3799501"/>
            <a:ext cx="4461640" cy="2243002"/>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450878" y="4237849"/>
            <a:ext cx="4124637" cy="1323439"/>
          </a:xfrm>
          <a:prstGeom prst="rect">
            <a:avLst/>
          </a:prstGeom>
          <a:noFill/>
        </p:spPr>
        <p:txBody>
          <a:bodyPr wrap="square" rtlCol="0">
            <a:spAutoFit/>
          </a:bodyPr>
          <a:lstStyle/>
          <a:p>
            <a:pPr algn="ctr"/>
            <a:r>
              <a:rPr lang="fr-FR" sz="1600" dirty="0"/>
              <a:t>Si vous me dites que vous avez prévu de vous faire du mal ou de blesser d'autres personnes, je devrai en informer mon superviseur ou d'autres intervenants qui pourront m'aider à vous protéger. </a:t>
            </a:r>
          </a:p>
          <a:p>
            <a:pPr algn="ctr"/>
            <a:endParaRPr lang="fr-FR" sz="1600" dirty="0"/>
          </a:p>
        </p:txBody>
      </p:sp>
      <p:sp>
        <p:nvSpPr>
          <p:cNvPr id="9" name="Rectangular Callout 8"/>
          <p:cNvSpPr/>
          <p:nvPr/>
        </p:nvSpPr>
        <p:spPr>
          <a:xfrm>
            <a:off x="6779173" y="1702676"/>
            <a:ext cx="4903076" cy="1781503"/>
          </a:xfrm>
          <a:prstGeom prst="wedgeRectCallout">
            <a:avLst>
              <a:gd name="adj1" fmla="val -63598"/>
              <a:gd name="adj2" fmla="val 3329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tx1"/>
                </a:solidFill>
              </a:rPr>
              <a:t>Il est important que vous sachiez que tout ce que vous me direz restera confidentiel.  Cela signifie que je ne le dirai à personne ou que je ne communiquerai aucune information sur votre cas sans votre permission. Il n'y a que quelques rares situations dans lesquelles il se peut que je doive en parler à quelqu'un sans votre permission.</a:t>
            </a:r>
          </a:p>
        </p:txBody>
      </p:sp>
    </p:spTree>
    <p:extLst>
      <p:ext uri="{BB962C8B-B14F-4D97-AF65-F5344CB8AC3E}">
        <p14:creationId xmlns:p14="http://schemas.microsoft.com/office/powerpoint/2010/main" val="1486611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Consentement – Stockage des informations personnelles des survivantes</a:t>
            </a:r>
          </a:p>
        </p:txBody>
      </p:sp>
      <p:sp>
        <p:nvSpPr>
          <p:cNvPr id="3" name="Content Placeholder 2"/>
          <p:cNvSpPr>
            <a:spLocks noGrp="1"/>
          </p:cNvSpPr>
          <p:nvPr>
            <p:ph idx="1"/>
          </p:nvPr>
        </p:nvSpPr>
        <p:spPr>
          <a:xfrm>
            <a:off x="1023938" y="2286000"/>
            <a:ext cx="5219207" cy="4022725"/>
          </a:xfrm>
        </p:spPr>
        <p:txBody>
          <a:bodyPr/>
          <a:lstStyle/>
          <a:p>
            <a:endParaRPr lang="fr-FR" dirty="0">
              <a:solidFill>
                <a:schemeClr val="tx1"/>
              </a:solidFill>
            </a:endParaRPr>
          </a:p>
          <a:p>
            <a:r>
              <a:rPr lang="fr-FR" sz="2800" dirty="0">
                <a:solidFill>
                  <a:schemeClr val="tx1"/>
                </a:solidFill>
              </a:rPr>
              <a:t>Expliquez les mesures de sécurité mises en place pour garantir que les informations écrites et les autres renseignements figurant dans les dossiers personnels sont protégés</a:t>
            </a:r>
          </a:p>
        </p:txBody>
      </p:sp>
      <p:sp>
        <p:nvSpPr>
          <p:cNvPr id="4" name="Oval Callout 3"/>
          <p:cNvSpPr/>
          <p:nvPr/>
        </p:nvSpPr>
        <p:spPr>
          <a:xfrm>
            <a:off x="6276109" y="2084832"/>
            <a:ext cx="4987637" cy="3857105"/>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612081" y="2736112"/>
            <a:ext cx="4315692" cy="2554545"/>
          </a:xfrm>
          <a:prstGeom prst="rect">
            <a:avLst/>
          </a:prstGeom>
          <a:noFill/>
        </p:spPr>
        <p:txBody>
          <a:bodyPr wrap="square" rtlCol="0">
            <a:spAutoFit/>
          </a:bodyPr>
          <a:lstStyle/>
          <a:p>
            <a:pPr algn="ctr"/>
            <a:r>
              <a:rPr lang="fr-FR" sz="2000" dirty="0"/>
              <a:t>Nous avons également certains formulaires que vous devez remplir sur lesquels je noterai les informations que vous m'avez données. Ces formulaires ne seront transmis à personne, et je les utilise uniquement pour m'aider à me souvenir de choses concernant votre cas. Ces formulaires et votre dossier personnel sont conservés dans un endroit sécurisé et fermé à clé. </a:t>
            </a:r>
          </a:p>
        </p:txBody>
      </p:sp>
    </p:spTree>
    <p:extLst>
      <p:ext uri="{BB962C8B-B14F-4D97-AF65-F5344CB8AC3E}">
        <p14:creationId xmlns:p14="http://schemas.microsoft.com/office/powerpoint/2010/main" val="602600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Gestion et stockage des données en toute sécurité</a:t>
            </a:r>
          </a:p>
        </p:txBody>
      </p:sp>
      <p:sp>
        <p:nvSpPr>
          <p:cNvPr id="3" name="Content Placeholder 2"/>
          <p:cNvSpPr>
            <a:spLocks noGrp="1"/>
          </p:cNvSpPr>
          <p:nvPr>
            <p:ph idx="1"/>
          </p:nvPr>
        </p:nvSpPr>
        <p:spPr/>
        <p:txBody>
          <a:bodyPr/>
          <a:lstStyle/>
          <a:p>
            <a:pPr>
              <a:buFont typeface="Arial" charset="0"/>
              <a:buChar char="•"/>
            </a:pPr>
            <a:r>
              <a:rPr lang="fr-FR" dirty="0">
                <a:solidFill>
                  <a:schemeClr val="tx1"/>
                </a:solidFill>
              </a:rPr>
              <a:t> Système de codage</a:t>
            </a:r>
          </a:p>
          <a:p>
            <a:pPr>
              <a:buFont typeface="Arial" charset="0"/>
              <a:buChar char="•"/>
            </a:pPr>
            <a:r>
              <a:rPr lang="fr-FR" dirty="0">
                <a:solidFill>
                  <a:schemeClr val="tx1"/>
                </a:solidFill>
              </a:rPr>
              <a:t> Formulaires de consentement et autres pièces du dossier séparés</a:t>
            </a:r>
          </a:p>
          <a:p>
            <a:pPr>
              <a:buFont typeface="Arial" charset="0"/>
              <a:buChar char="•"/>
            </a:pPr>
            <a:r>
              <a:rPr lang="fr-FR" dirty="0">
                <a:solidFill>
                  <a:schemeClr val="tx1"/>
                </a:solidFill>
              </a:rPr>
              <a:t> Protéger les documents : armoires fermées à clé, documents électroniques protégés par mot de passe</a:t>
            </a:r>
          </a:p>
          <a:p>
            <a:pPr>
              <a:buFont typeface="Arial" charset="0"/>
              <a:buChar char="•"/>
            </a:pPr>
            <a:r>
              <a:rPr lang="fr-FR" dirty="0">
                <a:solidFill>
                  <a:schemeClr val="tx1"/>
                </a:solidFill>
              </a:rPr>
              <a:t> Définir qui a accès à quels documents et à quelle fin</a:t>
            </a:r>
          </a:p>
          <a:p>
            <a:pPr>
              <a:buFont typeface="Arial" charset="0"/>
              <a:buChar char="•"/>
            </a:pPr>
            <a:r>
              <a:rPr lang="fr-FR" dirty="0">
                <a:solidFill>
                  <a:schemeClr val="tx1"/>
                </a:solidFill>
              </a:rPr>
              <a:t> Élaborer un plan de protection et de destruction des documents en cas de faille de sécurité</a:t>
            </a:r>
          </a:p>
          <a:p>
            <a:pPr>
              <a:buFont typeface="Arial" charset="0"/>
              <a:buChar char="•"/>
            </a:pPr>
            <a:r>
              <a:rPr lang="fr-FR" dirty="0">
                <a:solidFill>
                  <a:schemeClr val="tx1"/>
                </a:solidFill>
              </a:rPr>
              <a:t> Éviter d'envoyer les documents par e-mail si possible</a:t>
            </a:r>
          </a:p>
        </p:txBody>
      </p:sp>
    </p:spTree>
    <p:extLst>
      <p:ext uri="{BB962C8B-B14F-4D97-AF65-F5344CB8AC3E}">
        <p14:creationId xmlns:p14="http://schemas.microsoft.com/office/powerpoint/2010/main" val="5847247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Activité :  Les droits de la survivante</a:t>
            </a:r>
          </a:p>
        </p:txBody>
      </p:sp>
      <p:sp>
        <p:nvSpPr>
          <p:cNvPr id="3" name="Content Placeholder 2"/>
          <p:cNvSpPr>
            <a:spLocks noGrp="1"/>
          </p:cNvSpPr>
          <p:nvPr>
            <p:ph idx="1"/>
          </p:nvPr>
        </p:nvSpPr>
        <p:spPr/>
        <p:txBody>
          <a:bodyPr>
            <a:normAutofit fontScale="85000" lnSpcReduction="20000"/>
          </a:bodyPr>
          <a:lstStyle/>
          <a:p>
            <a:r>
              <a:rPr lang="fr-FR" dirty="0">
                <a:solidFill>
                  <a:schemeClr val="tx1"/>
                </a:solidFill>
              </a:rPr>
              <a:t>Imaginez que vous avez survécu à des années de violences physiques, émotionnelles et sexuelles, et d'abus financiers graves répétés aux mains de votre mari. La nuit dernière, il vous a frappé si violemment que vous pouviez à peine marcher lorsque vous vous êtes réveillée, mais vous avez décidé de venir voir quelqu'un pour essayer d'obtenir de l'aide car vous avez peur qu'il vous tue la prochaine fois. Vous arrivez au centre et vous êtes conduite dans une salle où vous rencontrez une intervenante que vous avez déjà vue dans votre église. Vous avez peur de lui parler car elle est bien impliquée dans la communauté, et vous préfèreriez parler à quelqu'un d'autre. Elle commence à vous parler et à vous poser des questions sur votre vie de famille qui vous mettent mal à l'aise, mais vous répondez quand même car vous avez besoin d'aide. Vous la voyez également noter vos réponses, ce qui vous embarrasse. Après avoir répondu à ses questions pendant une heure, vous vous sentez épuisée et vous voulez seulement rentrer chez vous, mais elle poursuit et vous oriente vers un dispensaire proche pour des soins médicaux. Vous connaissez ce dispensaire et préfèreriez ne pas y aller, car il est proche du travail de votre mari, mais vous avez peur que votre refus mette l'intervenante en colère. </a:t>
            </a:r>
          </a:p>
        </p:txBody>
      </p:sp>
    </p:spTree>
    <p:extLst>
      <p:ext uri="{BB962C8B-B14F-4D97-AF65-F5344CB8AC3E}">
        <p14:creationId xmlns:p14="http://schemas.microsoft.com/office/powerpoint/2010/main" val="3672907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Consentement – Les droits de la survivante</a:t>
            </a:r>
          </a:p>
        </p:txBody>
      </p:sp>
      <p:sp>
        <p:nvSpPr>
          <p:cNvPr id="3" name="Content Placeholder 2"/>
          <p:cNvSpPr>
            <a:spLocks noGrp="1"/>
          </p:cNvSpPr>
          <p:nvPr>
            <p:ph idx="1"/>
          </p:nvPr>
        </p:nvSpPr>
        <p:spPr>
          <a:xfrm>
            <a:off x="434872" y="1657350"/>
            <a:ext cx="7928078" cy="4353997"/>
          </a:xfrm>
        </p:spPr>
        <p:txBody>
          <a:bodyPr>
            <a:noAutofit/>
          </a:bodyPr>
          <a:lstStyle/>
          <a:p>
            <a:r>
              <a:rPr lang="fr-FR" sz="2000" b="1" dirty="0">
                <a:solidFill>
                  <a:schemeClr val="tx1"/>
                </a:solidFill>
              </a:rPr>
              <a:t>Informez la personne qu'elle continue d'avoir des droits tout au long du traitement de son cas : </a:t>
            </a:r>
          </a:p>
          <a:p>
            <a:pPr lvl="0">
              <a:buClr>
                <a:schemeClr val="accent4">
                  <a:lumMod val="75000"/>
                </a:schemeClr>
              </a:buClr>
              <a:buFont typeface="Wingdings" panose="05000000000000000000" pitchFamily="2" charset="2"/>
              <a:buChar char="ü"/>
            </a:pPr>
            <a:r>
              <a:rPr lang="fr-FR" sz="2000" dirty="0">
                <a:solidFill>
                  <a:schemeClr val="tx1"/>
                </a:solidFill>
              </a:rPr>
              <a:t>Le droit de demander que son histoire, en toute ou partie, ne figure dans aucun formulaire du dossier.   </a:t>
            </a:r>
          </a:p>
          <a:p>
            <a:pPr lvl="0">
              <a:buClr>
                <a:schemeClr val="accent4">
                  <a:lumMod val="75000"/>
                </a:schemeClr>
              </a:buClr>
              <a:buFont typeface="Wingdings" panose="05000000000000000000" pitchFamily="2" charset="2"/>
              <a:buChar char="ü"/>
            </a:pPr>
            <a:r>
              <a:rPr lang="fr-FR" sz="2000" dirty="0">
                <a:solidFill>
                  <a:schemeClr val="tx1"/>
                </a:solidFill>
              </a:rPr>
              <a:t>Le droit de refuser de répondre à toute question.      </a:t>
            </a:r>
          </a:p>
          <a:p>
            <a:pPr lvl="0">
              <a:buClr>
                <a:schemeClr val="accent4">
                  <a:lumMod val="75000"/>
                </a:schemeClr>
              </a:buClr>
              <a:buFont typeface="Wingdings" panose="05000000000000000000" pitchFamily="2" charset="2"/>
              <a:buChar char="ü"/>
            </a:pPr>
            <a:r>
              <a:rPr lang="fr-FR" sz="2000" dirty="0">
                <a:solidFill>
                  <a:schemeClr val="tx1"/>
                </a:solidFill>
              </a:rPr>
              <a:t>Le droit de dire à l'intervenant qu'elle a besoin de faire une pause ou de ralentir.  </a:t>
            </a:r>
          </a:p>
          <a:p>
            <a:pPr lvl="0">
              <a:buClr>
                <a:schemeClr val="accent4">
                  <a:lumMod val="75000"/>
                </a:schemeClr>
              </a:buClr>
              <a:buFont typeface="Wingdings" panose="05000000000000000000" pitchFamily="2" charset="2"/>
              <a:buChar char="ü"/>
            </a:pPr>
            <a:r>
              <a:rPr lang="fr-FR" sz="2000" dirty="0">
                <a:solidFill>
                  <a:schemeClr val="tx1"/>
                </a:solidFill>
              </a:rPr>
              <a:t>Le droit de poser toute question ou demander des explications à tout moment.</a:t>
            </a:r>
          </a:p>
          <a:p>
            <a:pPr lvl="0">
              <a:buClr>
                <a:schemeClr val="accent4">
                  <a:lumMod val="75000"/>
                </a:schemeClr>
              </a:buClr>
              <a:buFont typeface="Wingdings" panose="05000000000000000000" pitchFamily="2" charset="2"/>
              <a:buChar char="ü"/>
            </a:pPr>
            <a:r>
              <a:rPr lang="fr-FR" sz="2000" dirty="0">
                <a:solidFill>
                  <a:schemeClr val="tx1"/>
                </a:solidFill>
              </a:rPr>
              <a:t>Le droit de demander qu'un autre intervenant s'occupe de son cas.   </a:t>
            </a:r>
          </a:p>
          <a:p>
            <a:pPr lvl="0">
              <a:buClr>
                <a:schemeClr val="accent4">
                  <a:lumMod val="75000"/>
                </a:schemeClr>
              </a:buClr>
              <a:buFont typeface="Wingdings" panose="05000000000000000000" pitchFamily="2" charset="2"/>
              <a:buChar char="ü"/>
            </a:pPr>
            <a:r>
              <a:rPr lang="fr-FR" sz="2000" dirty="0">
                <a:solidFill>
                  <a:schemeClr val="tx1"/>
                </a:solidFill>
              </a:rPr>
              <a:t>Le droit de refuser d'être orientée vers d'autres services, sans que cela influe sur notre volonté de continuer à travailler avec elle. </a:t>
            </a:r>
          </a:p>
          <a:p>
            <a:endParaRPr lang="fr-FR" sz="2000" dirty="0">
              <a:solidFill>
                <a:schemeClr val="tx1"/>
              </a:solidFill>
            </a:endParaRPr>
          </a:p>
        </p:txBody>
      </p:sp>
      <p:sp>
        <p:nvSpPr>
          <p:cNvPr id="4" name="Oval Callout 3"/>
          <p:cNvSpPr/>
          <p:nvPr/>
        </p:nvSpPr>
        <p:spPr>
          <a:xfrm>
            <a:off x="8550234" y="1783276"/>
            <a:ext cx="3314700" cy="2978729"/>
          </a:xfrm>
          <a:prstGeom prst="wedgeEllipseCallout">
            <a:avLst>
              <a:gd name="adj1" fmla="val -61205"/>
              <a:gd name="adj2" fmla="val 30590"/>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83782" y="2220686"/>
            <a:ext cx="2798619" cy="2308324"/>
          </a:xfrm>
          <a:prstGeom prst="rect">
            <a:avLst/>
          </a:prstGeom>
          <a:noFill/>
        </p:spPr>
        <p:txBody>
          <a:bodyPr wrap="square" rtlCol="0">
            <a:spAutoFit/>
          </a:bodyPr>
          <a:lstStyle/>
          <a:p>
            <a:pPr algn="ctr"/>
            <a:r>
              <a:rPr lang="fr-FR" sz="1600" dirty="0"/>
              <a:t>Je veux également que vous sachiez que vous avez des droits dans le cadre du travail que nous faisons ensemble. Ces droits existent pour que vous vous sentiez en sécurité pendant notre conversation et pour que vous ayez le sentiment de contrôler ce que vous partagez et décidez pendant nos conversations...</a:t>
            </a:r>
          </a:p>
        </p:txBody>
      </p:sp>
    </p:spTree>
    <p:extLst>
      <p:ext uri="{BB962C8B-B14F-4D97-AF65-F5344CB8AC3E}">
        <p14:creationId xmlns:p14="http://schemas.microsoft.com/office/powerpoint/2010/main" val="4050359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fr-FR" smtClean="0"/>
              <a:t>ÉTAPE 1 : PRÉSENTATION ET ENGAGEMENT</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11</a:t>
            </a:r>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Consentement – Questions et autorisations</a:t>
            </a:r>
          </a:p>
        </p:txBody>
      </p:sp>
      <p:sp>
        <p:nvSpPr>
          <p:cNvPr id="3" name="Content Placeholder 2"/>
          <p:cNvSpPr>
            <a:spLocks noGrp="1"/>
          </p:cNvSpPr>
          <p:nvPr>
            <p:ph idx="1"/>
          </p:nvPr>
        </p:nvSpPr>
        <p:spPr>
          <a:xfrm>
            <a:off x="465798" y="1870364"/>
            <a:ext cx="4961225" cy="4022725"/>
          </a:xfrm>
        </p:spPr>
        <p:txBody>
          <a:bodyPr/>
          <a:lstStyle/>
          <a:p>
            <a:pPr indent="-457200">
              <a:buNone/>
            </a:pPr>
            <a:r>
              <a:rPr lang="fr-FR" b="1" dirty="0">
                <a:solidFill>
                  <a:schemeClr val="tx1"/>
                </a:solidFill>
              </a:rPr>
              <a:t>Demandez à la survivante si elle a des questions et si, avec sa permission, vous pouvez continuer :</a:t>
            </a:r>
          </a:p>
          <a:p>
            <a:pPr indent="-457200">
              <a:buClr>
                <a:schemeClr val="accent4">
                  <a:lumMod val="75000"/>
                </a:schemeClr>
              </a:buClr>
              <a:buFont typeface="Arial" panose="020B0604020202020204" pitchFamily="34" charset="0"/>
              <a:buChar char="•"/>
            </a:pPr>
            <a:r>
              <a:rPr lang="fr-FR" dirty="0">
                <a:solidFill>
                  <a:schemeClr val="tx1"/>
                </a:solidFill>
              </a:rPr>
              <a:t>Écoutez attentivement les questions de la survivante</a:t>
            </a:r>
          </a:p>
          <a:p>
            <a:pPr indent="-457200">
              <a:buClr>
                <a:schemeClr val="accent4">
                  <a:lumMod val="75000"/>
                </a:schemeClr>
              </a:buClr>
              <a:buFont typeface="Arial" panose="020B0604020202020204" pitchFamily="34" charset="0"/>
              <a:buChar char="•"/>
            </a:pPr>
            <a:r>
              <a:rPr lang="fr-FR" dirty="0">
                <a:solidFill>
                  <a:schemeClr val="tx1"/>
                </a:solidFill>
              </a:rPr>
              <a:t>Cherchez à comprendre et à confirmer ses inquiétudes</a:t>
            </a:r>
          </a:p>
          <a:p>
            <a:pPr indent="-457200">
              <a:buClr>
                <a:schemeClr val="accent4">
                  <a:lumMod val="75000"/>
                </a:schemeClr>
              </a:buClr>
              <a:buFont typeface="Arial" panose="020B0604020202020204" pitchFamily="34" charset="0"/>
              <a:buChar char="•"/>
            </a:pPr>
            <a:r>
              <a:rPr lang="fr-FR" dirty="0">
                <a:solidFill>
                  <a:schemeClr val="tx1"/>
                </a:solidFill>
              </a:rPr>
              <a:t>Proposez des choix à la survivante</a:t>
            </a:r>
          </a:p>
        </p:txBody>
      </p:sp>
      <p:sp>
        <p:nvSpPr>
          <p:cNvPr id="4" name="Oval Callout 3"/>
          <p:cNvSpPr/>
          <p:nvPr/>
        </p:nvSpPr>
        <p:spPr>
          <a:xfrm>
            <a:off x="5306291" y="1721224"/>
            <a:ext cx="6719454" cy="4457902"/>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919790" y="2259095"/>
            <a:ext cx="5597235" cy="2862322"/>
          </a:xfrm>
          <a:prstGeom prst="rect">
            <a:avLst/>
          </a:prstGeom>
          <a:noFill/>
        </p:spPr>
        <p:txBody>
          <a:bodyPr wrap="square" rtlCol="0">
            <a:spAutoFit/>
          </a:bodyPr>
          <a:lstStyle/>
          <a:p>
            <a:pPr algn="ctr"/>
            <a:r>
              <a:rPr lang="fr-FR" smtClean="0"/>
              <a:t>Avez-vous des questions sur ce que je viens de vous expliquer ? [Laissez à la survivante le temps de répondre aux questions] Si j'ai répondu à toutes vos questions, me permettez-vous de poursuivre notre conversation et de commencer à travailler avec vous ?</a:t>
            </a:r>
          </a:p>
          <a:p>
            <a:pPr algn="ctr"/>
            <a:endParaRPr lang="fr-FR" dirty="0"/>
          </a:p>
          <a:p>
            <a:pPr algn="ctr"/>
            <a:endParaRPr lang="fr-FR" dirty="0"/>
          </a:p>
          <a:p>
            <a:pPr algn="ctr"/>
            <a:endParaRPr lang="fr-FR" dirty="0"/>
          </a:p>
          <a:p>
            <a:pPr algn="ctr"/>
            <a:endParaRPr lang="fr-FR" dirty="0"/>
          </a:p>
          <a:p>
            <a:pPr algn="ctr"/>
            <a:r>
              <a:rPr lang="fr-FR" smtClean="0"/>
              <a:t>Si la réponse est </a:t>
            </a:r>
            <a:r>
              <a:rPr lang="fr-FR" b="1" dirty="0"/>
              <a:t>NON</a:t>
            </a:r>
            <a:r>
              <a:rPr lang="fr-FR" smtClean="0"/>
              <a:t>, fournissez-lui des informations sur les autres services de gestion des cas, de sécurité, de santé et juridiques/judiciaires dans la communauté. </a:t>
            </a:r>
          </a:p>
        </p:txBody>
      </p:sp>
      <p:sp>
        <p:nvSpPr>
          <p:cNvPr id="6" name="TextBox 5"/>
          <p:cNvSpPr txBox="1"/>
          <p:nvPr/>
        </p:nvSpPr>
        <p:spPr>
          <a:xfrm>
            <a:off x="5306291" y="3670314"/>
            <a:ext cx="6719454" cy="923330"/>
          </a:xfrm>
          <a:prstGeom prst="rect">
            <a:avLst/>
          </a:prstGeom>
          <a:noFill/>
        </p:spPr>
        <p:txBody>
          <a:bodyPr wrap="square" rtlCol="0">
            <a:spAutoFit/>
          </a:bodyPr>
          <a:lstStyle/>
          <a:p>
            <a:pPr algn="ctr"/>
            <a:r>
              <a:rPr lang="fr-FR" smtClean="0"/>
              <a:t>Si la réponse est </a:t>
            </a:r>
            <a:r>
              <a:rPr lang="fr-FR" b="1" dirty="0"/>
              <a:t>OUI</a:t>
            </a:r>
            <a:r>
              <a:rPr lang="fr-FR" smtClean="0"/>
              <a:t>, demandez à la survivante de signer le formulaire de consentement éclairé pour pouvoir bénéficier des services de gestion des cas et poursuivre la prestation de services. </a:t>
            </a:r>
          </a:p>
          <a:p>
            <a:pPr algn="ctr"/>
            <a:endParaRPr lang="fr-FR" dirty="0"/>
          </a:p>
        </p:txBody>
      </p:sp>
    </p:spTree>
    <p:extLst>
      <p:ext uri="{BB962C8B-B14F-4D97-AF65-F5344CB8AC3E}">
        <p14:creationId xmlns:p14="http://schemas.microsoft.com/office/powerpoint/2010/main" val="321075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a:t>
            </a:r>
            <a:r>
              <a:t/>
            </a:r>
            <a:br/>
            <a:r>
              <a:rPr lang="fr-FR" smtClean="0"/>
              <a:t>RÉCAPITULATIF</a:t>
            </a:r>
          </a:p>
        </p:txBody>
      </p:sp>
      <p:sp>
        <p:nvSpPr>
          <p:cNvPr id="3" name="Content Placeholder 2"/>
          <p:cNvSpPr>
            <a:spLocks noGrp="1"/>
          </p:cNvSpPr>
          <p:nvPr>
            <p:ph idx="1"/>
          </p:nvPr>
        </p:nvSpPr>
        <p:spPr/>
        <p:txBody>
          <a:bodyPr>
            <a:normAutofit fontScale="85000" lnSpcReduction="20000"/>
          </a:bodyPr>
          <a:lstStyle/>
          <a:p>
            <a:pPr marL="0">
              <a:buNone/>
            </a:pPr>
            <a:r>
              <a:rPr lang="fr-FR" sz="2400" b="1" dirty="0">
                <a:solidFill>
                  <a:schemeClr val="tx1"/>
                </a:solidFill>
              </a:rPr>
              <a:t>Groupe 1</a:t>
            </a:r>
            <a:r>
              <a:rPr lang="fr-FR" sz="2400" dirty="0">
                <a:solidFill>
                  <a:schemeClr val="tx1"/>
                </a:solidFill>
              </a:rPr>
              <a:t> - Commencera en tant qu'intervenant et complétera l'étape 1.</a:t>
            </a:r>
          </a:p>
          <a:p>
            <a:pPr marL="0">
              <a:buNone/>
            </a:pPr>
            <a:r>
              <a:rPr lang="fr-FR" smtClean="0"/>
              <a:t> </a:t>
            </a:r>
            <a:r>
              <a:rPr lang="fr-FR" sz="2400" b="1" dirty="0">
                <a:solidFill>
                  <a:schemeClr val="tx1"/>
                </a:solidFill>
              </a:rPr>
              <a:t>Groupe 2 -</a:t>
            </a:r>
            <a:r>
              <a:rPr lang="fr-FR" sz="2400" dirty="0">
                <a:solidFill>
                  <a:schemeClr val="tx1"/>
                </a:solidFill>
              </a:rPr>
              <a:t> Commencera en tant que survivante. Une fois le jeu de rôle terminé, échangez vos rôles.  </a:t>
            </a:r>
            <a:endParaRPr lang="fr-FR" sz="2400" b="1" dirty="0">
              <a:solidFill>
                <a:schemeClr val="tx1"/>
              </a:solidFill>
            </a:endParaRPr>
          </a:p>
          <a:p>
            <a:pPr marL="0">
              <a:buNone/>
            </a:pPr>
            <a:r>
              <a:rPr lang="fr-FR" sz="2400" b="1" dirty="0">
                <a:solidFill>
                  <a:schemeClr val="tx1"/>
                </a:solidFill>
              </a:rPr>
              <a:t>Groupe 2</a:t>
            </a:r>
            <a:r>
              <a:rPr lang="fr-FR" sz="2400" dirty="0">
                <a:solidFill>
                  <a:schemeClr val="tx1"/>
                </a:solidFill>
              </a:rPr>
              <a:t> - Pensez à une survivante avec laquelle vous travaillez actuellement. </a:t>
            </a:r>
          </a:p>
          <a:p>
            <a:pPr marL="0">
              <a:buNone/>
            </a:pPr>
            <a:r>
              <a:rPr lang="fr-FR" sz="2400" dirty="0">
                <a:solidFill>
                  <a:schemeClr val="tx1"/>
                </a:solidFill>
              </a:rPr>
              <a:t>Vous allez jouer le rôle de la survivante qui se rend à son premier rendez-vous avec un partenaire du </a:t>
            </a:r>
            <a:r>
              <a:rPr lang="fr-FR" sz="2400" b="1" dirty="0">
                <a:solidFill>
                  <a:schemeClr val="tx1"/>
                </a:solidFill>
              </a:rPr>
              <a:t>groupe 1</a:t>
            </a:r>
            <a:r>
              <a:rPr lang="fr-FR" sz="2400" dirty="0">
                <a:solidFill>
                  <a:schemeClr val="tx1"/>
                </a:solidFill>
              </a:rPr>
              <a:t>. Assurez-vous de ne pas mentionner le nom et les données d'identification de la survivante à des fins de confidentialité. </a:t>
            </a:r>
          </a:p>
        </p:txBody>
      </p:sp>
    </p:spTree>
    <p:extLst>
      <p:ext uri="{BB962C8B-B14F-4D97-AF65-F5344CB8AC3E}">
        <p14:creationId xmlns:p14="http://schemas.microsoft.com/office/powerpoint/2010/main" val="2244134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smtClean="0"/>
              <a:t>Objectifs </a:t>
            </a:r>
          </a:p>
        </p:txBody>
      </p:sp>
      <p:sp>
        <p:nvSpPr>
          <p:cNvPr id="3" name="Content Placeholder 2"/>
          <p:cNvSpPr>
            <a:spLocks noGrp="1"/>
          </p:cNvSpPr>
          <p:nvPr>
            <p:ph idx="1"/>
          </p:nvPr>
        </p:nvSpPr>
        <p:spPr>
          <a:xfrm>
            <a:off x="6951133" y="860778"/>
            <a:ext cx="4478866" cy="5053469"/>
          </a:xfrm>
        </p:spPr>
        <p:txBody>
          <a:bodyPr rtlCol="0"/>
          <a:lstStyle/>
          <a:p>
            <a:pPr lvl="0"/>
            <a:r>
              <a:rPr lang="fr-FR" sz="2400" dirty="0">
                <a:solidFill>
                  <a:schemeClr val="tx1"/>
                </a:solidFill>
              </a:rPr>
              <a:t>Apprendre à accueillir une survivante et à la réconforter pour établir une véritable relation</a:t>
            </a:r>
          </a:p>
          <a:p>
            <a:pPr lvl="0"/>
            <a:r>
              <a:rPr lang="fr-FR" sz="2400" dirty="0">
                <a:solidFill>
                  <a:schemeClr val="tx1"/>
                </a:solidFill>
              </a:rPr>
              <a:t>Expliquer la notion de confidentialité et les exceptions à la règle </a:t>
            </a:r>
          </a:p>
          <a:p>
            <a:pPr lvl="0"/>
            <a:r>
              <a:rPr lang="fr-FR" sz="2400" dirty="0">
                <a:solidFill>
                  <a:schemeClr val="tx1"/>
                </a:solidFill>
              </a:rPr>
              <a:t>Orienter les survivantes à travers le processus du consentement éclairé afin de garantir leur sécurité et en leur conférant des moyens d'action </a:t>
            </a:r>
          </a:p>
        </p:txBody>
      </p:sp>
      <p:sp>
        <p:nvSpPr>
          <p:cNvPr id="5" name="Rectangle 4"/>
          <p:cNvSpPr/>
          <p:nvPr/>
        </p:nvSpPr>
        <p:spPr>
          <a:xfrm>
            <a:off x="620713" y="2144713"/>
            <a:ext cx="4868862" cy="2089150"/>
          </a:xfrm>
          <a:prstGeom prst="rect">
            <a:avLst/>
          </a:prstGeom>
          <a:noFill/>
          <a:ln w="76200" cmpd="sng">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Étapes de la gestion des cas axés sur les survivantes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1297969" y="2600579"/>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052" y="1323567"/>
            <a:ext cx="11435983" cy="1136341"/>
          </a:xfrm>
        </p:spPr>
        <p:txBody>
          <a:bodyPr>
            <a:normAutofit fontScale="90000"/>
          </a:bodyPr>
          <a:lstStyle/>
          <a:p>
            <a:pPr algn="l"/>
            <a:r>
              <a:t/>
            </a:r>
            <a:br/>
            <a:r>
              <a:t/>
            </a:r>
            <a:br/>
            <a:r>
              <a:rPr lang="fr-FR" sz="2700" dirty="0">
                <a:solidFill>
                  <a:schemeClr val="tx1"/>
                </a:solidFill>
              </a:rPr>
              <a:t>Objectif : </a:t>
            </a:r>
            <a:r>
              <a:rPr lang="fr-FR" sz="2700" cap="none" dirty="0">
                <a:solidFill>
                  <a:schemeClr val="tx1"/>
                </a:solidFill>
              </a:rPr>
              <a:t>Établir un lien avec une survivante et établir les bases d'une relation thérapeutique </a:t>
            </a:r>
            <a:r>
              <a:t/>
            </a:r>
            <a:br/>
            <a:r>
              <a:rPr lang="fr-FR" smtClean="0"/>
              <a:t> </a:t>
            </a:r>
          </a:p>
        </p:txBody>
      </p:sp>
      <p:sp>
        <p:nvSpPr>
          <p:cNvPr id="3" name="Content Placeholder 2"/>
          <p:cNvSpPr>
            <a:spLocks noGrp="1"/>
          </p:cNvSpPr>
          <p:nvPr>
            <p:ph idx="1"/>
          </p:nvPr>
        </p:nvSpPr>
        <p:spPr>
          <a:xfrm>
            <a:off x="1008173" y="2598792"/>
            <a:ext cx="9720262" cy="4022725"/>
          </a:xfrm>
        </p:spPr>
        <p:txBody>
          <a:bodyPr/>
          <a:lstStyle/>
          <a:p>
            <a:pPr marL="285750" marR="0" indent="-285750">
              <a:lnSpc>
                <a:spcPct val="115000"/>
              </a:lnSpc>
              <a:spcBef>
                <a:spcPts val="0"/>
              </a:spcBef>
              <a:spcAft>
                <a:spcPts val="0"/>
              </a:spcAft>
              <a:buFont typeface="Wingdings" panose="05000000000000000000" pitchFamily="2" charset="2"/>
              <a:buChar char="ü"/>
            </a:pPr>
            <a:r>
              <a:rPr lang="fr-FR" b="1" dirty="0">
                <a:solidFill>
                  <a:schemeClr val="tx1"/>
                </a:solidFill>
              </a:rPr>
              <a:t>Accueillir la survivante et la réconforter</a:t>
            </a:r>
            <a:endParaRPr lang="fr-FR" sz="1600" dirty="0">
              <a:solidFill>
                <a:schemeClr val="tx1"/>
              </a:solidFill>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Wingdings" panose="05000000000000000000" pitchFamily="2" charset="2"/>
              <a:buChar char="ü"/>
            </a:pPr>
            <a:r>
              <a:rPr lang="fr-FR" b="1" dirty="0">
                <a:solidFill>
                  <a:schemeClr val="tx1"/>
                </a:solidFill>
              </a:rPr>
              <a:t>Commencer à établir une relation avec la survivante</a:t>
            </a:r>
            <a:endParaRPr lang="fr-FR" sz="1600" dirty="0">
              <a:solidFill>
                <a:schemeClr val="tx1"/>
              </a:solidFill>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Wingdings" panose="05000000000000000000" pitchFamily="2" charset="2"/>
              <a:buChar char="ü"/>
            </a:pPr>
            <a:r>
              <a:rPr lang="fr-FR" b="1" dirty="0">
                <a:solidFill>
                  <a:schemeClr val="tx1"/>
                </a:solidFill>
              </a:rPr>
              <a:t>Communiquer de manière chaleureuse et ouverte</a:t>
            </a:r>
            <a:endParaRPr lang="fr-FR" sz="1600" dirty="0">
              <a:solidFill>
                <a:schemeClr val="tx1"/>
              </a:solidFill>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Wingdings" panose="05000000000000000000" pitchFamily="2" charset="2"/>
              <a:buChar char="ü"/>
            </a:pPr>
            <a:r>
              <a:rPr lang="fr-FR" b="1" dirty="0">
                <a:solidFill>
                  <a:schemeClr val="tx1"/>
                </a:solidFill>
              </a:rPr>
              <a:t>Obtenir le consentement éclairé de la survivante afin de lui proposer des services de gestion des cas : </a:t>
            </a:r>
            <a:endParaRPr lang="fr-FR" sz="1600" dirty="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fr-FR" dirty="0">
                <a:solidFill>
                  <a:schemeClr val="tx1"/>
                </a:solidFill>
              </a:rPr>
              <a:t>Expliquer le processus de gestion des cas</a:t>
            </a:r>
            <a:endParaRPr lang="fr-FR" sz="1600" dirty="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fr-FR" dirty="0">
                <a:solidFill>
                  <a:schemeClr val="tx1"/>
                </a:solidFill>
              </a:rPr>
              <a:t>Expliquer la notion de confidentialité et les exceptions à la règle</a:t>
            </a:r>
            <a:endParaRPr lang="fr-FR" sz="1600" dirty="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fr-FR" dirty="0">
                <a:solidFill>
                  <a:schemeClr val="tx1"/>
                </a:solidFill>
              </a:rPr>
              <a:t>Expliquer ses droits à la survivante</a:t>
            </a:r>
            <a:endParaRPr lang="fr-FR" sz="1600" dirty="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fr-FR" dirty="0">
                <a:solidFill>
                  <a:schemeClr val="tx1"/>
                </a:solidFill>
              </a:rPr>
              <a:t>Poser des questions et répondre aux questions</a:t>
            </a:r>
            <a:endParaRPr lang="fr-FR" sz="1600" dirty="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1000"/>
              </a:spcAft>
              <a:buFont typeface="Wingdings" panose="05000000000000000000" pitchFamily="2" charset="2"/>
              <a:buChar char="ü"/>
            </a:pPr>
            <a:r>
              <a:rPr lang="fr-FR" dirty="0">
                <a:solidFill>
                  <a:schemeClr val="tx1"/>
                </a:solidFill>
              </a:rPr>
              <a:t>Utiliser le formulaire de consentement</a:t>
            </a:r>
            <a:endParaRPr lang="fr-FR" sz="1600" dirty="0">
              <a:solidFill>
                <a:schemeClr val="tx1"/>
              </a:solidFill>
              <a:ea typeface="Calibri" panose="020F0502020204030204" pitchFamily="34" charset="0"/>
              <a:cs typeface="Times New Roman" panose="02020603050405020304" pitchFamily="18" charset="0"/>
            </a:endParaRPr>
          </a:p>
          <a:p>
            <a:pPr>
              <a:buNone/>
            </a:pPr>
            <a:endParaRPr lang="fr-FR" dirty="0">
              <a:solidFill>
                <a:schemeClr val="tx1"/>
              </a:solidFill>
            </a:endParaRPr>
          </a:p>
        </p:txBody>
      </p:sp>
      <p:sp>
        <p:nvSpPr>
          <p:cNvPr id="6" name="TextBox 5"/>
          <p:cNvSpPr txBox="1"/>
          <p:nvPr/>
        </p:nvSpPr>
        <p:spPr>
          <a:xfrm>
            <a:off x="457200" y="472966"/>
            <a:ext cx="10641724" cy="646331"/>
          </a:xfrm>
          <a:prstGeom prst="rect">
            <a:avLst/>
          </a:prstGeom>
          <a:noFill/>
        </p:spPr>
        <p:txBody>
          <a:bodyPr wrap="square" rtlCol="0">
            <a:spAutoFit/>
          </a:bodyPr>
          <a:lstStyle/>
          <a:p>
            <a:r>
              <a:rPr lang="fr-FR" sz="3600" cap="all" spc="100" dirty="0">
                <a:solidFill>
                  <a:srgbClr val="FFFFFF"/>
                </a:solidFill>
                <a:latin typeface="Franklin Gothic Medium"/>
              </a:rPr>
              <a:t>Étape 1 : PRÉSENTATION ET ENGAGEMENT</a:t>
            </a:r>
            <a:endParaRPr lang="fr-FR" dirty="0"/>
          </a:p>
        </p:txBody>
      </p:sp>
    </p:spTree>
    <p:extLst>
      <p:ext uri="{BB962C8B-B14F-4D97-AF65-F5344CB8AC3E}">
        <p14:creationId xmlns:p14="http://schemas.microsoft.com/office/powerpoint/2010/main" val="11586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705409"/>
            <a:ext cx="4769556" cy="1545564"/>
          </a:xfrm>
        </p:spPr>
        <p:txBody>
          <a:bodyPr>
            <a:normAutofit fontScale="90000"/>
          </a:bodyPr>
          <a:lstStyle/>
          <a:p>
            <a:r>
              <a:rPr lang="fr-FR" smtClean="0"/>
              <a:t>Activité :</a:t>
            </a:r>
            <a:r>
              <a:rPr lang="en-US" smtClean="0"/>
              <a:t>
</a:t>
            </a:r>
            <a:r>
              <a:t/>
            </a:r>
            <a:br/>
            <a:r>
              <a:rPr lang="fr-FR" smtClean="0"/>
              <a:t>Accueillir et réconforter</a:t>
            </a:r>
          </a:p>
        </p:txBody>
      </p:sp>
      <p:sp>
        <p:nvSpPr>
          <p:cNvPr id="3" name="Content Placeholder 2"/>
          <p:cNvSpPr>
            <a:spLocks noGrp="1"/>
          </p:cNvSpPr>
          <p:nvPr>
            <p:ph idx="1"/>
          </p:nvPr>
        </p:nvSpPr>
        <p:spPr/>
        <p:txBody>
          <a:bodyPr/>
          <a:lstStyle/>
          <a:p>
            <a:pPr algn="ctr"/>
            <a:endParaRPr lang="fr-FR" sz="2400" dirty="0">
              <a:solidFill>
                <a:schemeClr val="tx1"/>
              </a:solidFill>
            </a:endParaRPr>
          </a:p>
          <a:p>
            <a:r>
              <a:rPr lang="fr-FR" sz="2400" dirty="0">
                <a:solidFill>
                  <a:schemeClr val="tx1"/>
                </a:solidFill>
              </a:rPr>
              <a:t>Observez seul(e) les deux jeux de rôle. Une fois les jeux de rôle terminés, formez des groupes de 5 personnes maximum et discutez de ce que vous </a:t>
            </a:r>
            <a:r>
              <a:rPr lang="fr-FR" sz="2400" b="1" dirty="0">
                <a:solidFill>
                  <a:schemeClr val="tx1"/>
                </a:solidFill>
              </a:rPr>
              <a:t>avez aimé et n'avez pas aimé</a:t>
            </a:r>
            <a:r>
              <a:rPr lang="fr-FR" sz="2400" dirty="0">
                <a:solidFill>
                  <a:schemeClr val="tx1"/>
                </a:solidFill>
              </a:rPr>
              <a:t> à propos de l'approche de l'intervenant dans ces jeux de rôle. Les groupes noteront ensuite </a:t>
            </a:r>
            <a:r>
              <a:rPr lang="fr-FR" sz="2400" b="1" dirty="0">
                <a:solidFill>
                  <a:schemeClr val="tx1"/>
                </a:solidFill>
              </a:rPr>
              <a:t>trois choses que, selon eux, les </a:t>
            </a:r>
            <a:r>
              <a:rPr lang="fr-FR" sz="2400" b="1" dirty="0" smtClean="0">
                <a:solidFill>
                  <a:schemeClr val="tx1"/>
                </a:solidFill>
              </a:rPr>
              <a:t>intervenants </a:t>
            </a:r>
            <a:r>
              <a:rPr lang="fr-FR" sz="2400" b="1" dirty="0">
                <a:solidFill>
                  <a:schemeClr val="tx1"/>
                </a:solidFill>
              </a:rPr>
              <a:t>peuvent faire/dire/montrer pour créer un espace confortable pour les survivantes</a:t>
            </a:r>
            <a:r>
              <a:rPr lang="fr-FR" sz="2400" dirty="0">
                <a:solidFill>
                  <a:schemeClr val="tx1"/>
                </a:solidFill>
              </a:rPr>
              <a:t>.</a:t>
            </a:r>
          </a:p>
          <a:p>
            <a:endParaRPr lang="fr-FR" dirty="0">
              <a:solidFill>
                <a:schemeClr val="tx1"/>
              </a:solidFill>
            </a:endParaRPr>
          </a:p>
        </p:txBody>
      </p:sp>
    </p:spTree>
    <p:extLst>
      <p:ext uri="{BB962C8B-B14F-4D97-AF65-F5344CB8AC3E}">
        <p14:creationId xmlns:p14="http://schemas.microsoft.com/office/powerpoint/2010/main" val="4130582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Accueillir et réconforter / Établissement de relation</a:t>
            </a:r>
          </a:p>
        </p:txBody>
      </p:sp>
      <p:sp>
        <p:nvSpPr>
          <p:cNvPr id="3" name="Content Placeholder 2"/>
          <p:cNvSpPr>
            <a:spLocks noGrp="1"/>
          </p:cNvSpPr>
          <p:nvPr>
            <p:ph idx="1"/>
          </p:nvPr>
        </p:nvSpPr>
        <p:spPr>
          <a:xfrm>
            <a:off x="282959" y="2033752"/>
            <a:ext cx="5644875" cy="4022725"/>
          </a:xfrm>
        </p:spPr>
        <p:txBody>
          <a:bodyPr>
            <a:normAutofit/>
          </a:bodyPr>
          <a:lstStyle/>
          <a:p>
            <a:pPr indent="-457200">
              <a:buNone/>
            </a:pPr>
            <a:r>
              <a:rPr lang="fr-FR" sz="2400" b="1" dirty="0">
                <a:solidFill>
                  <a:schemeClr val="tx1"/>
                </a:solidFill>
              </a:rPr>
              <a:t>Créez un environnement confortable, sûr et privé</a:t>
            </a:r>
          </a:p>
          <a:p>
            <a:pPr indent="-457200"/>
            <a:endParaRPr lang="fr-FR" sz="2800" dirty="0">
              <a:solidFill>
                <a:schemeClr val="tx1"/>
              </a:solidFill>
            </a:endParaRPr>
          </a:p>
          <a:p>
            <a:pPr lvl="1" indent="-457200">
              <a:buClr>
                <a:schemeClr val="accent4">
                  <a:lumMod val="75000"/>
                </a:schemeClr>
              </a:buClr>
              <a:buFont typeface="Arial" panose="020B0604020202020204" pitchFamily="34" charset="0"/>
              <a:buChar char="•"/>
            </a:pPr>
            <a:r>
              <a:rPr lang="fr-FR" sz="2400" dirty="0">
                <a:solidFill>
                  <a:schemeClr val="tx1"/>
                </a:solidFill>
              </a:rPr>
              <a:t>Le lieu physique est privé</a:t>
            </a:r>
          </a:p>
          <a:p>
            <a:pPr lvl="1" indent="-457200">
              <a:buClr>
                <a:schemeClr val="accent4">
                  <a:lumMod val="75000"/>
                </a:schemeClr>
              </a:buClr>
              <a:buFont typeface="Arial" panose="020B0604020202020204" pitchFamily="34" charset="0"/>
              <a:buChar char="•"/>
            </a:pPr>
            <a:r>
              <a:rPr lang="fr-FR" sz="2400" dirty="0">
                <a:solidFill>
                  <a:schemeClr val="tx1"/>
                </a:solidFill>
              </a:rPr>
              <a:t>Soyez chaleureux(se), calme et accueillant(e)</a:t>
            </a:r>
          </a:p>
          <a:p>
            <a:pPr lvl="1" indent="-457200">
              <a:buClr>
                <a:schemeClr val="accent4">
                  <a:lumMod val="75000"/>
                </a:schemeClr>
              </a:buClr>
              <a:buFont typeface="Arial" panose="020B0604020202020204" pitchFamily="34" charset="0"/>
              <a:buChar char="•"/>
            </a:pPr>
            <a:r>
              <a:rPr lang="fr-FR" sz="2400" dirty="0">
                <a:solidFill>
                  <a:schemeClr val="tx1"/>
                </a:solidFill>
              </a:rPr>
              <a:t>Présentez-vous et expliquez pourquoi vous êtes là </a:t>
            </a:r>
          </a:p>
        </p:txBody>
      </p:sp>
      <p:sp>
        <p:nvSpPr>
          <p:cNvPr id="4" name="Oval Callout 3"/>
          <p:cNvSpPr/>
          <p:nvPr/>
        </p:nvSpPr>
        <p:spPr>
          <a:xfrm>
            <a:off x="5929745" y="1749923"/>
            <a:ext cx="5818909" cy="3747931"/>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TextBox 4"/>
          <p:cNvSpPr txBox="1"/>
          <p:nvPr/>
        </p:nvSpPr>
        <p:spPr>
          <a:xfrm>
            <a:off x="6359236" y="2247513"/>
            <a:ext cx="5084620" cy="2800767"/>
          </a:xfrm>
          <a:prstGeom prst="rect">
            <a:avLst/>
          </a:prstGeom>
          <a:noFill/>
        </p:spPr>
        <p:txBody>
          <a:bodyPr wrap="square" rtlCol="0">
            <a:spAutoFit/>
          </a:bodyPr>
          <a:lstStyle/>
          <a:p>
            <a:pPr algn="ctr"/>
            <a:r>
              <a:rPr lang="fr-FR" sz="2200" dirty="0"/>
              <a:t>Bonjour, je m'appelle Aisha et je travaille comme intervenante ici. Je rencontre tous les jours de nombreuses femmes qui ont des problèmes dans leur vie. Je suis très heureuse que vous soyez venue ici aujourd'hui. Je suis là pour vous écouter et discuter avec vous de l'aide que vous pouvez obtenir. Avant de commencer, j'ai quelques mots à vous dire. </a:t>
            </a:r>
          </a:p>
        </p:txBody>
      </p:sp>
    </p:spTree>
    <p:extLst>
      <p:ext uri="{BB962C8B-B14F-4D97-AF65-F5344CB8AC3E}">
        <p14:creationId xmlns:p14="http://schemas.microsoft.com/office/powerpoint/2010/main" val="1347357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rPr lang="en-US" smtClean="0"/>
              <a:t>
</a:t>
            </a:r>
            <a:r>
              <a:t/>
            </a:r>
            <a:br/>
            <a:r>
              <a:rPr lang="fr-FR" smtClean="0"/>
              <a:t>Consentement éclairé </a:t>
            </a:r>
          </a:p>
        </p:txBody>
      </p:sp>
      <p:sp>
        <p:nvSpPr>
          <p:cNvPr id="3" name="Content Placeholder 2"/>
          <p:cNvSpPr>
            <a:spLocks noGrp="1"/>
          </p:cNvSpPr>
          <p:nvPr>
            <p:ph idx="1"/>
          </p:nvPr>
        </p:nvSpPr>
        <p:spPr>
          <a:xfrm>
            <a:off x="6989233" y="462008"/>
            <a:ext cx="4478866" cy="5053469"/>
          </a:xfrm>
        </p:spPr>
        <p:txBody>
          <a:bodyPr>
            <a:normAutofit/>
          </a:bodyPr>
          <a:lstStyle/>
          <a:p>
            <a:pPr marL="0" indent="0">
              <a:buNone/>
            </a:pPr>
            <a:endParaRPr lang="fr-FR" sz="2400" dirty="0">
              <a:solidFill>
                <a:schemeClr val="tx1"/>
              </a:solidFill>
            </a:endParaRPr>
          </a:p>
          <a:p>
            <a:pPr marL="0" indent="0">
              <a:buNone/>
            </a:pPr>
            <a:r>
              <a:rPr lang="fr-FR" sz="2400" dirty="0">
                <a:solidFill>
                  <a:schemeClr val="tx1"/>
                </a:solidFill>
              </a:rPr>
              <a:t>Trouvez une </a:t>
            </a:r>
            <a:r>
              <a:rPr lang="fr-FR" sz="2400" b="1" dirty="0">
                <a:solidFill>
                  <a:schemeClr val="tx1"/>
                </a:solidFill>
              </a:rPr>
              <a:t>définition du consentement éclairé</a:t>
            </a:r>
            <a:r>
              <a:rPr lang="fr-FR" sz="2400" dirty="0">
                <a:solidFill>
                  <a:schemeClr val="tx1"/>
                </a:solidFill>
              </a:rPr>
              <a:t>. Après avoir noté votre définition, discutez </a:t>
            </a:r>
            <a:r>
              <a:rPr lang="fr-FR" sz="2400" b="1" dirty="0">
                <a:solidFill>
                  <a:schemeClr val="tx1"/>
                </a:solidFill>
              </a:rPr>
              <a:t>des raisons pour lesquelles le consentement éclairé est important</a:t>
            </a:r>
            <a:r>
              <a:rPr lang="fr-FR" sz="2400" dirty="0">
                <a:solidFill>
                  <a:schemeClr val="tx1"/>
                </a:solidFill>
              </a:rPr>
              <a:t>. Préparez-vous à la présenter à l'ensemble du groupe. </a:t>
            </a:r>
          </a:p>
        </p:txBody>
      </p:sp>
    </p:spTree>
    <p:extLst>
      <p:ext uri="{BB962C8B-B14F-4D97-AF65-F5344CB8AC3E}">
        <p14:creationId xmlns:p14="http://schemas.microsoft.com/office/powerpoint/2010/main" val="2431556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Consentement éclairé</a:t>
            </a:r>
          </a:p>
        </p:txBody>
      </p:sp>
      <p:sp>
        <p:nvSpPr>
          <p:cNvPr id="3" name="Content Placeholder 2"/>
          <p:cNvSpPr>
            <a:spLocks noGrp="1"/>
          </p:cNvSpPr>
          <p:nvPr>
            <p:ph idx="1"/>
          </p:nvPr>
        </p:nvSpPr>
        <p:spPr>
          <a:xfrm>
            <a:off x="947738" y="2247900"/>
            <a:ext cx="9720262" cy="4022725"/>
          </a:xfrm>
        </p:spPr>
        <p:txBody>
          <a:bodyPr>
            <a:normAutofit/>
          </a:bodyPr>
          <a:lstStyle/>
          <a:p>
            <a:pPr algn="ctr"/>
            <a:r>
              <a:rPr lang="fr-FR" sz="2800" dirty="0">
                <a:solidFill>
                  <a:schemeClr val="tx1"/>
                </a:solidFill>
              </a:rPr>
              <a:t>Accord volontaire d'un individu légalement apte à donner son consentement. </a:t>
            </a:r>
          </a:p>
          <a:p>
            <a:r>
              <a:rPr lang="fr-FR" sz="2800" dirty="0">
                <a:solidFill>
                  <a:schemeClr val="tx1"/>
                </a:solidFill>
              </a:rPr>
              <a:t>La survivante doit :</a:t>
            </a:r>
          </a:p>
          <a:p>
            <a:pPr lvl="1"/>
            <a:r>
              <a:rPr lang="fr-FR" sz="2400" dirty="0">
                <a:solidFill>
                  <a:schemeClr val="tx1"/>
                </a:solidFill>
              </a:rPr>
              <a:t>Avoir la capacité et la maturité nécessaires pour connaître et comprendre les services offerts </a:t>
            </a:r>
          </a:p>
          <a:p>
            <a:pPr lvl="1"/>
            <a:r>
              <a:rPr lang="fr-FR" sz="2400" dirty="0">
                <a:solidFill>
                  <a:schemeClr val="tx1"/>
                </a:solidFill>
              </a:rPr>
              <a:t>Être légalement apte à donner son consentement </a:t>
            </a:r>
          </a:p>
        </p:txBody>
      </p:sp>
    </p:spTree>
    <p:extLst>
      <p:ext uri="{BB962C8B-B14F-4D97-AF65-F5344CB8AC3E}">
        <p14:creationId xmlns:p14="http://schemas.microsoft.com/office/powerpoint/2010/main" val="533975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1023</TotalTime>
  <Words>2999</Words>
  <Application>Microsoft Office PowerPoint</Application>
  <PresentationFormat>Custom</PresentationFormat>
  <Paragraphs>276</Paragraphs>
  <Slides>22</Slides>
  <Notes>22</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IRC-Module-Template-V2</vt:lpstr>
      <vt:lpstr>1_IRC-Module-Template-V2</vt:lpstr>
      <vt:lpstr>2_IRC-Module-Template-V2</vt:lpstr>
      <vt:lpstr>PowerPoint Presentation</vt:lpstr>
      <vt:lpstr>ÉTAPE 1 : PRÉSENTATION ET ENGAGEMENT</vt:lpstr>
      <vt:lpstr>Objectifs </vt:lpstr>
      <vt:lpstr>Étapes de la gestion des cas axés sur les survivantes</vt:lpstr>
      <vt:lpstr>  Objectif : Établir un lien avec une survivante et établir les bases d'une relation thérapeutique   </vt:lpstr>
      <vt:lpstr>Activité :
 Accueillir et réconforter</vt:lpstr>
      <vt:lpstr>Accueillir et réconforter / Établissement de relation</vt:lpstr>
      <vt:lpstr>Activité :
 Consentement éclairé </vt:lpstr>
      <vt:lpstr>Consentement éclairé</vt:lpstr>
      <vt:lpstr>Pourquoi avons-nous besoin du consentement éclairé ?</vt:lpstr>
      <vt:lpstr>Quand devons-nous obtenir le consentement éclairé ?</vt:lpstr>
      <vt:lpstr>Comment devons-nous obtenir le consentement éclairé ? </vt:lpstr>
      <vt:lpstr>Activité : Définir la gestion des cas </vt:lpstr>
      <vt:lpstr>Consentement – Expliquer la gestion des cas</vt:lpstr>
      <vt:lpstr>Consentement – Notion de confidentialité et exceptions à la règle</vt:lpstr>
      <vt:lpstr>Consentement – Stockage des informations personnelles des survivantes</vt:lpstr>
      <vt:lpstr>Gestion et stockage des données en toute sécurité</vt:lpstr>
      <vt:lpstr>Activité :  Les droits de la survivante</vt:lpstr>
      <vt:lpstr>Consentement – Les droits de la survivante</vt:lpstr>
      <vt:lpstr>Consentement – Questions et autorisations</vt:lpstr>
      <vt:lpstr>Activité : RÉCAPITULATIF</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Jessica Aguilera</cp:lastModifiedBy>
  <cp:revision>71</cp:revision>
  <dcterms:created xsi:type="dcterms:W3CDTF">2016-02-16T15:51:51Z</dcterms:created>
  <dcterms:modified xsi:type="dcterms:W3CDTF">2017-07-31T07:53:29Z</dcterms:modified>
</cp:coreProperties>
</file>